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56" r:id="rId3"/>
    <p:sldId id="258" r:id="rId4"/>
    <p:sldId id="263" r:id="rId5"/>
    <p:sldId id="264" r:id="rId6"/>
    <p:sldId id="272" r:id="rId7"/>
    <p:sldId id="283" r:id="rId8"/>
    <p:sldId id="284" r:id="rId9"/>
    <p:sldId id="286" r:id="rId10"/>
    <p:sldId id="285" r:id="rId11"/>
    <p:sldId id="266" r:id="rId12"/>
    <p:sldId id="269" r:id="rId13"/>
    <p:sldId id="267" r:id="rId14"/>
    <p:sldId id="268" r:id="rId15"/>
    <p:sldId id="273" r:id="rId16"/>
    <p:sldId id="278" r:id="rId17"/>
    <p:sldId id="271" r:id="rId18"/>
    <p:sldId id="262" r:id="rId19"/>
    <p:sldId id="270" r:id="rId20"/>
    <p:sldId id="275" r:id="rId21"/>
    <p:sldId id="276" r:id="rId22"/>
    <p:sldId id="277" r:id="rId23"/>
    <p:sldId id="259" r:id="rId2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A1F616"/>
    <a:srgbClr val="F56C17"/>
    <a:srgbClr val="FF99FF"/>
    <a:srgbClr val="66FFFF"/>
    <a:srgbClr val="0099CC"/>
    <a:srgbClr val="333399"/>
    <a:srgbClr val="9999FF"/>
    <a:srgbClr val="9966FF"/>
    <a:srgbClr val="3333CC"/>
    <a:srgbClr val="80008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69" autoAdjust="0"/>
    <p:restoredTop sz="94660"/>
  </p:normalViewPr>
  <p:slideViewPr>
    <p:cSldViewPr>
      <p:cViewPr>
        <p:scale>
          <a:sx n="76" d="100"/>
          <a:sy n="76" d="100"/>
        </p:scale>
        <p:origin x="-1646" y="-1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27A662-CE63-473F-8B67-8C3133EA4173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17196E-90DA-4F70-8C34-EA3BE06DA5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93288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13.02.2020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503285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13.02.2020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558041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13.02.2020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95286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13.02.2020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965496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13.02.2020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60106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13.02.2020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801901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13.02.2020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21834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13.02.2020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635784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13.02.2020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123515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13.02.2020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251291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13.02.2020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093366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13.02.2020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0877894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13.02.2020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916249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13.02.2020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598699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13.02.2020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066487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13.02.2020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058400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13.02.2020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451749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13.02.2020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32523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13.02.2020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29694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13.02.2020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854304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13.02.2020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8743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13.02.2020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642574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35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AC259-EBD3-4477-8ED1-9C4E8D32F78F}" type="datetimeFigureOut">
              <a:rPr lang="uk-UA" smtClean="0"/>
              <a:pPr/>
              <a:t>13.02.2020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99107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9"/>
            <a:ext cx="9143999" cy="68546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1EDC-A2B1-4467-8D3F-4DFD9B83CAD8}" type="datetimeFigureOut">
              <a:rPr lang="uk-UA" smtClean="0"/>
              <a:pPr/>
              <a:t>13.02.2020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08539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79B40E5-D514-4B18-A793-65D25B793285}"/>
              </a:ext>
            </a:extLst>
          </p:cNvPr>
          <p:cNvSpPr txBox="1"/>
          <p:nvPr/>
        </p:nvSpPr>
        <p:spPr>
          <a:xfrm>
            <a:off x="1547664" y="188640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города Ростова-на-Дону «Детский сад № 74»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14241F13-9557-4DDC-AAE2-78F43D4831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7681" y="2204864"/>
            <a:ext cx="7596336" cy="1470025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«Оптимизация математического образования дошкольников в условиях муниципального детского сада»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70334A5-08E6-4044-BF9A-DFCD685F492A}"/>
              </a:ext>
            </a:extLst>
          </p:cNvPr>
          <p:cNvSpPr txBox="1"/>
          <p:nvPr/>
        </p:nvSpPr>
        <p:spPr>
          <a:xfrm>
            <a:off x="2357422" y="5214950"/>
            <a:ext cx="49685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проекта: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Калинина Виктория Витальевна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МБДОУ «Детский сад № 74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Громозова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Ольга Александровна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воспитатель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236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A11817D-1A45-455B-B649-9C61B4D70D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7" y="-459432"/>
            <a:ext cx="10199569" cy="76496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2443AE9-582B-421A-A551-5648D11948E6}"/>
              </a:ext>
            </a:extLst>
          </p:cNvPr>
          <p:cNvSpPr txBox="1"/>
          <p:nvPr/>
        </p:nvSpPr>
        <p:spPr>
          <a:xfrm>
            <a:off x="2807804" y="2828835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И УПРАВЛЕНЧЕСКИЕ РИСКИ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D503BFE-C244-4ABF-B03A-AC65F9843F4D}"/>
              </a:ext>
            </a:extLst>
          </p:cNvPr>
          <p:cNvSpPr txBox="1"/>
          <p:nvPr/>
        </p:nvSpPr>
        <p:spPr>
          <a:xfrm>
            <a:off x="1683417" y="779792"/>
            <a:ext cx="19442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качества образования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6F5F114-B329-4B19-A6C7-2C5C55040CD8}"/>
              </a:ext>
            </a:extLst>
          </p:cNvPr>
          <p:cNvSpPr txBox="1"/>
          <p:nvPr/>
        </p:nvSpPr>
        <p:spPr>
          <a:xfrm>
            <a:off x="5567189" y="625903"/>
            <a:ext cx="19442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Негативное влияние на участников проекта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ABC2560-8DA5-4B66-9B8F-F5B33D63B98E}"/>
              </a:ext>
            </a:extLst>
          </p:cNvPr>
          <p:cNvSpPr txBox="1"/>
          <p:nvPr/>
        </p:nvSpPr>
        <p:spPr>
          <a:xfrm>
            <a:off x="1211987" y="4653136"/>
            <a:ext cx="25666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Нивелирование лучших традиций российского дошкольного образования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D182736-B9D4-40B4-B5E0-7BDB8B5B725F}"/>
              </a:ext>
            </a:extLst>
          </p:cNvPr>
          <p:cNvSpPr txBox="1"/>
          <p:nvPr/>
        </p:nvSpPr>
        <p:spPr>
          <a:xfrm>
            <a:off x="5567189" y="4653136"/>
            <a:ext cx="210443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конфликтного фона в педагогическом коллективе</a:t>
            </a:r>
          </a:p>
        </p:txBody>
      </p:sp>
    </p:spTree>
    <p:extLst>
      <p:ext uri="{BB962C8B-B14F-4D97-AF65-F5344CB8AC3E}">
        <p14:creationId xmlns="" xmlns:p14="http://schemas.microsoft.com/office/powerpoint/2010/main" val="122295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1">
            <a:extLst>
              <a:ext uri="{FF2B5EF4-FFF2-40B4-BE49-F238E27FC236}">
                <a16:creationId xmlns="" xmlns:a16="http://schemas.microsoft.com/office/drawing/2014/main" id="{C6A1AE95-2C4B-4915-A6F3-C775FC07BC7D}"/>
              </a:ext>
            </a:extLst>
          </p:cNvPr>
          <p:cNvGrpSpPr/>
          <p:nvPr/>
        </p:nvGrpSpPr>
        <p:grpSpPr>
          <a:xfrm>
            <a:off x="1534605" y="1737138"/>
            <a:ext cx="5425248" cy="4392488"/>
            <a:chOff x="2951465" y="1911338"/>
            <a:chExt cx="2894163" cy="2676452"/>
          </a:xfrm>
        </p:grpSpPr>
        <p:grpSp>
          <p:nvGrpSpPr>
            <p:cNvPr id="5" name="Gruppieren 4">
              <a:extLst>
                <a:ext uri="{FF2B5EF4-FFF2-40B4-BE49-F238E27FC236}">
                  <a16:creationId xmlns="" xmlns:a16="http://schemas.microsoft.com/office/drawing/2014/main" id="{44B88778-0DE1-4A31-9B67-4167C555A3EA}"/>
                </a:ext>
              </a:extLst>
            </p:cNvPr>
            <p:cNvGrpSpPr/>
            <p:nvPr/>
          </p:nvGrpSpPr>
          <p:grpSpPr>
            <a:xfrm>
              <a:off x="3374014" y="1911338"/>
              <a:ext cx="2471614" cy="2676452"/>
              <a:chOff x="3374014" y="1911338"/>
              <a:chExt cx="2471614" cy="267645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500" dist="101600" dir="5400000" sy="-100000" algn="bl" rotWithShape="0"/>
            </a:effectLst>
          </p:grpSpPr>
          <p:sp>
            <p:nvSpPr>
              <p:cNvPr id="8" name="Freeform 5">
                <a:extLst>
                  <a:ext uri="{FF2B5EF4-FFF2-40B4-BE49-F238E27FC236}">
                    <a16:creationId xmlns="" xmlns:a16="http://schemas.microsoft.com/office/drawing/2014/main" id="{F63D913D-D41B-4882-804A-390D23564BF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374014" y="1928349"/>
                <a:ext cx="2058557" cy="2659441"/>
              </a:xfrm>
              <a:custGeom>
                <a:avLst/>
                <a:gdLst/>
                <a:ahLst/>
                <a:cxnLst>
                  <a:cxn ang="0">
                    <a:pos x="502" y="620"/>
                  </a:cxn>
                  <a:cxn ang="0">
                    <a:pos x="86" y="179"/>
                  </a:cxn>
                  <a:cxn ang="0">
                    <a:pos x="121" y="0"/>
                  </a:cxn>
                  <a:cxn ang="0">
                    <a:pos x="68" y="0"/>
                  </a:cxn>
                  <a:cxn ang="0">
                    <a:pos x="0" y="68"/>
                  </a:cxn>
                  <a:cxn ang="0">
                    <a:pos x="0" y="1049"/>
                  </a:cxn>
                  <a:cxn ang="0">
                    <a:pos x="68" y="1117"/>
                  </a:cxn>
                  <a:cxn ang="0">
                    <a:pos x="796" y="1117"/>
                  </a:cxn>
                  <a:cxn ang="0">
                    <a:pos x="833" y="966"/>
                  </a:cxn>
                  <a:cxn ang="0">
                    <a:pos x="502" y="620"/>
                  </a:cxn>
                </a:cxnLst>
                <a:rect l="0" t="0" r="r" b="b"/>
                <a:pathLst>
                  <a:path w="833" h="1117">
                    <a:moveTo>
                      <a:pt x="502" y="620"/>
                    </a:moveTo>
                    <a:cubicBezTo>
                      <a:pt x="205" y="526"/>
                      <a:pt x="86" y="326"/>
                      <a:pt x="86" y="179"/>
                    </a:cubicBezTo>
                    <a:cubicBezTo>
                      <a:pt x="86" y="97"/>
                      <a:pt x="98" y="43"/>
                      <a:pt x="121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30" y="0"/>
                      <a:pt x="0" y="30"/>
                      <a:pt x="0" y="68"/>
                    </a:cubicBezTo>
                    <a:cubicBezTo>
                      <a:pt x="0" y="1049"/>
                      <a:pt x="0" y="1049"/>
                      <a:pt x="0" y="1049"/>
                    </a:cubicBezTo>
                    <a:cubicBezTo>
                      <a:pt x="0" y="1087"/>
                      <a:pt x="30" y="1117"/>
                      <a:pt x="68" y="1117"/>
                    </a:cubicBezTo>
                    <a:cubicBezTo>
                      <a:pt x="796" y="1117"/>
                      <a:pt x="796" y="1117"/>
                      <a:pt x="796" y="1117"/>
                    </a:cubicBezTo>
                    <a:cubicBezTo>
                      <a:pt x="823" y="1065"/>
                      <a:pt x="833" y="1011"/>
                      <a:pt x="833" y="966"/>
                    </a:cubicBezTo>
                    <a:cubicBezTo>
                      <a:pt x="833" y="899"/>
                      <a:pt x="799" y="714"/>
                      <a:pt x="502" y="62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 w="14288" cap="flat">
                <a:noFill/>
                <a:prstDash val="solid"/>
                <a:miter lim="800000"/>
                <a:headEnd/>
                <a:tailEnd/>
              </a:ln>
              <a:scene3d>
                <a:camera prst="perspectiveFront" fov="3900000"/>
                <a:lightRig rig="balanced" dir="t"/>
              </a:scene3d>
              <a:sp3d extrusionH="1143000" prstMaterial="plastic">
                <a:bevelT w="25400" h="317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9" name="Freeform 7">
                <a:extLst>
                  <a:ext uri="{FF2B5EF4-FFF2-40B4-BE49-F238E27FC236}">
                    <a16:creationId xmlns="" xmlns:a16="http://schemas.microsoft.com/office/drawing/2014/main" id="{E60D9393-AF86-4EA5-AD5A-2FE45A4B8C2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856679" y="1911338"/>
                <a:ext cx="1988949" cy="2667092"/>
              </a:xfrm>
              <a:custGeom>
                <a:avLst/>
                <a:gdLst/>
                <a:ahLst/>
                <a:cxnLst>
                  <a:cxn ang="0">
                    <a:pos x="765" y="0"/>
                  </a:cxn>
                  <a:cxn ang="0">
                    <a:pos x="27" y="0"/>
                  </a:cxn>
                  <a:cxn ang="0">
                    <a:pos x="0" y="131"/>
                  </a:cxn>
                  <a:cxn ang="0">
                    <a:pos x="331" y="476"/>
                  </a:cxn>
                  <a:cxn ang="0">
                    <a:pos x="747" y="917"/>
                  </a:cxn>
                  <a:cxn ang="0">
                    <a:pos x="700" y="1117"/>
                  </a:cxn>
                  <a:cxn ang="0">
                    <a:pos x="765" y="1117"/>
                  </a:cxn>
                  <a:cxn ang="0">
                    <a:pos x="833" y="1049"/>
                  </a:cxn>
                  <a:cxn ang="0">
                    <a:pos x="833" y="68"/>
                  </a:cxn>
                  <a:cxn ang="0">
                    <a:pos x="765" y="0"/>
                  </a:cxn>
                </a:cxnLst>
                <a:rect l="0" t="0" r="r" b="b"/>
                <a:pathLst>
                  <a:path w="833" h="1117">
                    <a:moveTo>
                      <a:pt x="765" y="0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7" y="45"/>
                      <a:pt x="0" y="91"/>
                      <a:pt x="0" y="131"/>
                    </a:cubicBezTo>
                    <a:cubicBezTo>
                      <a:pt x="0" y="197"/>
                      <a:pt x="34" y="383"/>
                      <a:pt x="331" y="476"/>
                    </a:cubicBezTo>
                    <a:cubicBezTo>
                      <a:pt x="628" y="570"/>
                      <a:pt x="747" y="770"/>
                      <a:pt x="747" y="917"/>
                    </a:cubicBezTo>
                    <a:cubicBezTo>
                      <a:pt x="747" y="1013"/>
                      <a:pt x="731" y="1070"/>
                      <a:pt x="700" y="1117"/>
                    </a:cubicBezTo>
                    <a:cubicBezTo>
                      <a:pt x="765" y="1117"/>
                      <a:pt x="765" y="1117"/>
                      <a:pt x="765" y="1117"/>
                    </a:cubicBezTo>
                    <a:cubicBezTo>
                      <a:pt x="803" y="1117"/>
                      <a:pt x="833" y="1087"/>
                      <a:pt x="833" y="1049"/>
                    </a:cubicBezTo>
                    <a:cubicBezTo>
                      <a:pt x="833" y="68"/>
                      <a:pt x="833" y="68"/>
                      <a:pt x="833" y="68"/>
                    </a:cubicBezTo>
                    <a:cubicBezTo>
                      <a:pt x="833" y="30"/>
                      <a:pt x="803" y="0"/>
                      <a:pt x="765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D7D7D7"/>
                  </a:gs>
                  <a:gs pos="100000">
                    <a:srgbClr val="AFAFAF"/>
                  </a:gs>
                </a:gsLst>
                <a:path path="circle">
                  <a:fillToRect l="50000" t="50000" r="50000" b="50000"/>
                </a:path>
                <a:tileRect/>
              </a:gradFill>
              <a:ln w="14288" cap="flat">
                <a:noFill/>
                <a:prstDash val="solid"/>
                <a:miter lim="800000"/>
                <a:headEnd/>
                <a:tailEnd/>
              </a:ln>
              <a:scene3d>
                <a:camera prst="perspectiveFront" fov="3900000"/>
                <a:lightRig rig="balanced" dir="t"/>
              </a:scene3d>
              <a:sp3d extrusionH="1143000" prstMaterial="plastic">
                <a:bevelT w="25400" h="317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sp>
          <p:nvSpPr>
            <p:cNvPr id="6" name="Rechteck 3">
              <a:extLst>
                <a:ext uri="{FF2B5EF4-FFF2-40B4-BE49-F238E27FC236}">
                  <a16:creationId xmlns="" xmlns:a16="http://schemas.microsoft.com/office/drawing/2014/main" id="{00842E54-71EE-421E-8ED8-5FA5F226B120}"/>
                </a:ext>
              </a:extLst>
            </p:cNvPr>
            <p:cNvSpPr/>
            <p:nvPr/>
          </p:nvSpPr>
          <p:spPr bwMode="gray">
            <a:xfrm>
              <a:off x="2951465" y="3841894"/>
              <a:ext cx="2719766" cy="308113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ЗАИНТЕРЕСОВАННОСТЬ</a:t>
              </a:r>
            </a:p>
            <a:p>
              <a:pPr algn="ctr"/>
              <a:r>
                <a:rPr lang="ru-RU" sz="2400" b="1" dirty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РОДИТЕЛЕЙ</a:t>
              </a:r>
              <a:endParaRPr lang="de-DE" sz="24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7" name="Rechteck 15">
              <a:extLst>
                <a:ext uri="{FF2B5EF4-FFF2-40B4-BE49-F238E27FC236}">
                  <a16:creationId xmlns="" xmlns:a16="http://schemas.microsoft.com/office/drawing/2014/main" id="{DB599F1F-7038-4D27-A870-C528F7420214}"/>
                </a:ext>
              </a:extLst>
            </p:cNvPr>
            <p:cNvSpPr/>
            <p:nvPr/>
          </p:nvSpPr>
          <p:spPr bwMode="gray">
            <a:xfrm>
              <a:off x="3856679" y="2255832"/>
              <a:ext cx="1737057" cy="308113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r"/>
              <a:r>
                <a:rPr lang="ru-RU" sz="2400" b="1" dirty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ГОТОВНОСТЬ ПЕДАГОГОВ</a:t>
              </a:r>
              <a:endParaRPr lang="de-DE" sz="24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10" name="Заголовок 4">
            <a:extLst>
              <a:ext uri="{FF2B5EF4-FFF2-40B4-BE49-F238E27FC236}">
                <a16:creationId xmlns="" xmlns:a16="http://schemas.microsoft.com/office/drawing/2014/main" id="{1EE16640-04F3-42B7-A24A-5A9354DC046C}"/>
              </a:ext>
            </a:extLst>
          </p:cNvPr>
          <p:cNvSpPr txBox="1">
            <a:spLocks/>
          </p:cNvSpPr>
          <p:nvPr/>
        </p:nvSpPr>
        <p:spPr>
          <a:xfrm>
            <a:off x="1259632" y="267113"/>
            <a:ext cx="684076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i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ОТБОРА УЧАСТНИКОВ ПРОЕКТА</a:t>
            </a:r>
          </a:p>
        </p:txBody>
      </p:sp>
    </p:spTree>
    <p:extLst>
      <p:ext uri="{BB962C8B-B14F-4D97-AF65-F5344CB8AC3E}">
        <p14:creationId xmlns="" xmlns:p14="http://schemas.microsoft.com/office/powerpoint/2010/main" val="306654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1A493D2-7D00-4856-8F62-44A3FC3E79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E22D768-46F7-4F6A-A4A7-4558CA27EA1E}"/>
              </a:ext>
            </a:extLst>
          </p:cNvPr>
          <p:cNvSpPr txBox="1"/>
          <p:nvPr/>
        </p:nvSpPr>
        <p:spPr>
          <a:xfrm>
            <a:off x="2987824" y="2644170"/>
            <a:ext cx="3528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РЕАЛИЗАЦИИ ПРОЕКТА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B547A0D-3D90-4FD8-9D7E-7F9EECFC86D6}"/>
              </a:ext>
            </a:extLst>
          </p:cNvPr>
          <p:cNvSpPr txBox="1"/>
          <p:nvPr/>
        </p:nvSpPr>
        <p:spPr>
          <a:xfrm>
            <a:off x="1142800" y="1193535"/>
            <a:ext cx="3384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ДИДАКТИЧЕСКОГО ОСНАЩЕНИЯ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8A77148-F721-4A8B-B125-AD6CAEE6A926}"/>
              </a:ext>
            </a:extLst>
          </p:cNvPr>
          <p:cNvSpPr txBox="1"/>
          <p:nvPr/>
        </p:nvSpPr>
        <p:spPr>
          <a:xfrm>
            <a:off x="5071391" y="1348195"/>
            <a:ext cx="3528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СПЕКТРА ФОРМ РАБОТЫ С ДЕТЬМИ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607E8A4-DE27-4A45-82DC-071725E664F2}"/>
              </a:ext>
            </a:extLst>
          </p:cNvPr>
          <p:cNvSpPr txBox="1"/>
          <p:nvPr/>
        </p:nvSpPr>
        <p:spPr>
          <a:xfrm>
            <a:off x="360041" y="3678534"/>
            <a:ext cx="31683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МОНИТОРИНГА КАЧЕСТВА МАТЕМАТИЧЕСКОГО ОБРАЗОВАНИЯ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742653C-784C-4055-965B-463DE8E8EACB}"/>
              </a:ext>
            </a:extLst>
          </p:cNvPr>
          <p:cNvSpPr txBox="1"/>
          <p:nvPr/>
        </p:nvSpPr>
        <p:spPr>
          <a:xfrm>
            <a:off x="6156176" y="3791790"/>
            <a:ext cx="31683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ПСИХОЛОГИЧЕСКОЕ СОПРОВОЖДЕНИЕ РАЗВИТИЯ ДЕТЕЙ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99DCD0C-80FD-4299-A999-131503254A02}"/>
              </a:ext>
            </a:extLst>
          </p:cNvPr>
          <p:cNvSpPr txBox="1"/>
          <p:nvPr/>
        </p:nvSpPr>
        <p:spPr>
          <a:xfrm>
            <a:off x="3528393" y="5445697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ПРОЕКТОМ</a:t>
            </a:r>
          </a:p>
        </p:txBody>
      </p:sp>
    </p:spTree>
    <p:extLst>
      <p:ext uri="{BB962C8B-B14F-4D97-AF65-F5344CB8AC3E}">
        <p14:creationId xmlns="" xmlns:p14="http://schemas.microsoft.com/office/powerpoint/2010/main" val="174851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="" xmlns:a16="http://schemas.microsoft.com/office/drawing/2014/main" id="{A2A57DFF-969C-446C-BBBD-9CFDD395D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799" y="2057400"/>
            <a:ext cx="2454913" cy="2743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="" xmlns:a16="http://schemas.microsoft.com/office/drawing/2014/main" id="{4B52A5FB-70DE-453B-853E-065048F10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26129" y="2057400"/>
            <a:ext cx="2475225" cy="320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>
            <a:extLst>
              <a:ext uri="{FF2B5EF4-FFF2-40B4-BE49-F238E27FC236}">
                <a16:creationId xmlns="" xmlns:a16="http://schemas.microsoft.com/office/drawing/2014/main" id="{92D3C897-83C1-4413-8443-9C02051FE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04559" y="2057400"/>
            <a:ext cx="2475225" cy="381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3E3D25A-81D2-4262-BB9A-8E51DF8DB0DC}"/>
              </a:ext>
            </a:extLst>
          </p:cNvPr>
          <p:cNvSpPr txBox="1"/>
          <p:nvPr/>
        </p:nvSpPr>
        <p:spPr>
          <a:xfrm>
            <a:off x="1167149" y="1595734"/>
            <a:ext cx="1262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0B05161-1CD6-4A0D-AC5B-7ED4E3B123A5}"/>
              </a:ext>
            </a:extLst>
          </p:cNvPr>
          <p:cNvSpPr txBox="1"/>
          <p:nvPr/>
        </p:nvSpPr>
        <p:spPr>
          <a:xfrm>
            <a:off x="806002" y="2594183"/>
            <a:ext cx="196058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уровень притязаний и полнота освоения программ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B7EE03A-33E5-48A2-BC09-026158F1FF39}"/>
              </a:ext>
            </a:extLst>
          </p:cNvPr>
          <p:cNvSpPr txBox="1"/>
          <p:nvPr/>
        </p:nvSpPr>
        <p:spPr>
          <a:xfrm>
            <a:off x="3457183" y="1595734"/>
            <a:ext cx="211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B318CD0-93B0-4EA0-8750-8E313EC3ACA4}"/>
              </a:ext>
            </a:extLst>
          </p:cNvPr>
          <p:cNvSpPr txBox="1"/>
          <p:nvPr/>
        </p:nvSpPr>
        <p:spPr>
          <a:xfrm>
            <a:off x="5756826" y="1595734"/>
            <a:ext cx="2722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171CDAC-4002-4CA0-B5B3-A4C7FCD8FC21}"/>
              </a:ext>
            </a:extLst>
          </p:cNvPr>
          <p:cNvSpPr txBox="1"/>
          <p:nvPr/>
        </p:nvSpPr>
        <p:spPr>
          <a:xfrm>
            <a:off x="3302043" y="2732682"/>
            <a:ext cx="23441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удовлетворённость и заинтересованность родителей</a:t>
            </a:r>
          </a:p>
        </p:txBody>
      </p:sp>
      <p:sp>
        <p:nvSpPr>
          <p:cNvPr id="16" name="Заголовок 4">
            <a:extLst>
              <a:ext uri="{FF2B5EF4-FFF2-40B4-BE49-F238E27FC236}">
                <a16:creationId xmlns="" xmlns:a16="http://schemas.microsoft.com/office/drawing/2014/main" id="{E50C8CC8-7D3E-43C3-934F-A14868785D35}"/>
              </a:ext>
            </a:extLst>
          </p:cNvPr>
          <p:cNvSpPr txBox="1">
            <a:spLocks/>
          </p:cNvSpPr>
          <p:nvPr/>
        </p:nvSpPr>
        <p:spPr>
          <a:xfrm>
            <a:off x="1497509" y="195689"/>
            <a:ext cx="640871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i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6D78A7C-0F23-4CB1-B03E-992433679A66}"/>
              </a:ext>
            </a:extLst>
          </p:cNvPr>
          <p:cNvSpPr txBox="1"/>
          <p:nvPr/>
        </p:nvSpPr>
        <p:spPr>
          <a:xfrm>
            <a:off x="5956748" y="2303282"/>
            <a:ext cx="23812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профессиональные затруднения, потребности и способность к рефлексии</a:t>
            </a:r>
          </a:p>
          <a:p>
            <a:pPr marL="285750" indent="-285750" algn="ctr">
              <a:buFontTx/>
              <a:buChar char="-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мотивация к развитию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392FFAD-0D41-460B-9759-08150A5FD54F}"/>
              </a:ext>
            </a:extLst>
          </p:cNvPr>
          <p:cNvSpPr txBox="1"/>
          <p:nvPr/>
        </p:nvSpPr>
        <p:spPr>
          <a:xfrm>
            <a:off x="607945" y="5286889"/>
            <a:ext cx="60045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3333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Нововведение для основной группы:</a:t>
            </a:r>
          </a:p>
          <a:p>
            <a:r>
              <a:rPr lang="ru-RU" sz="2400" b="1" i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Внедрение компьютерной экспертной программы</a:t>
            </a:r>
            <a:r>
              <a:rPr lang="ru-RU" sz="2400" b="1" i="1" dirty="0">
                <a:solidFill>
                  <a:srgbClr val="3333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3333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</a:t>
            </a:r>
            <a:r>
              <a:rPr lang="ru-RU" sz="2400" b="1" i="1" dirty="0" err="1">
                <a:solidFill>
                  <a:srgbClr val="3333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Лонгитюд</a:t>
            </a:r>
            <a:r>
              <a:rPr lang="ru-RU" sz="2400" b="1" i="1" dirty="0">
                <a:solidFill>
                  <a:srgbClr val="3333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»</a:t>
            </a:r>
          </a:p>
        </p:txBody>
      </p:sp>
    </p:spTree>
    <p:extLst>
      <p:ext uri="{BB962C8B-B14F-4D97-AF65-F5344CB8AC3E}">
        <p14:creationId xmlns="" xmlns:p14="http://schemas.microsoft.com/office/powerpoint/2010/main" val="313125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7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>
            <a:extLst>
              <a:ext uri="{FF2B5EF4-FFF2-40B4-BE49-F238E27FC236}">
                <a16:creationId xmlns="" xmlns:a16="http://schemas.microsoft.com/office/drawing/2014/main" id="{905287D8-0F07-449E-89CE-56C2B5A4A9FB}"/>
              </a:ext>
            </a:extLst>
          </p:cNvPr>
          <p:cNvSpPr txBox="1">
            <a:spLocks/>
          </p:cNvSpPr>
          <p:nvPr/>
        </p:nvSpPr>
        <p:spPr>
          <a:xfrm>
            <a:off x="1497509" y="195689"/>
            <a:ext cx="640871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i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ДИДАКТИЧЕСКОЕ ОСНАЩЕНИЕ</a:t>
            </a:r>
          </a:p>
        </p:txBody>
      </p:sp>
      <p:grpSp>
        <p:nvGrpSpPr>
          <p:cNvPr id="5" name="Group 55">
            <a:extLst>
              <a:ext uri="{FF2B5EF4-FFF2-40B4-BE49-F238E27FC236}">
                <a16:creationId xmlns="" xmlns:a16="http://schemas.microsoft.com/office/drawing/2014/main" id="{40C7812F-793D-4F98-8BAF-688DD968AF95}"/>
              </a:ext>
            </a:extLst>
          </p:cNvPr>
          <p:cNvGrpSpPr>
            <a:grpSpLocks/>
          </p:cNvGrpSpPr>
          <p:nvPr/>
        </p:nvGrpSpPr>
        <p:grpSpPr bwMode="auto">
          <a:xfrm>
            <a:off x="889114" y="1665437"/>
            <a:ext cx="3579819" cy="4125913"/>
            <a:chOff x="2094" y="1183"/>
            <a:chExt cx="2255" cy="2599"/>
          </a:xfrm>
        </p:grpSpPr>
        <p:sp>
          <p:nvSpPr>
            <p:cNvPr id="6" name="AutoShape 9">
              <a:extLst>
                <a:ext uri="{FF2B5EF4-FFF2-40B4-BE49-F238E27FC236}">
                  <a16:creationId xmlns="" xmlns:a16="http://schemas.microsoft.com/office/drawing/2014/main" id="{66ED6E8C-186F-415C-824B-47A9186DC1A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94" y="2294"/>
              <a:ext cx="2255" cy="1488"/>
            </a:xfrm>
            <a:prstGeom prst="roundRect">
              <a:avLst>
                <a:gd name="adj" fmla="val 7935"/>
              </a:avLst>
            </a:prstGeom>
            <a:solidFill>
              <a:schemeClr val="bg1"/>
            </a:solidFill>
            <a:ln w="9525">
              <a:solidFill>
                <a:srgbClr val="66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AutoShape 37">
              <a:extLst>
                <a:ext uri="{FF2B5EF4-FFF2-40B4-BE49-F238E27FC236}">
                  <a16:creationId xmlns="" xmlns:a16="http://schemas.microsoft.com/office/drawing/2014/main" id="{82BDC8BF-3491-4DB3-8A16-DD3FD1DAAB9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30" y="1183"/>
              <a:ext cx="2182" cy="771"/>
            </a:xfrm>
            <a:prstGeom prst="roundRect">
              <a:avLst>
                <a:gd name="adj" fmla="val 17509"/>
              </a:avLst>
            </a:prstGeom>
            <a:solidFill>
              <a:srgbClr val="9999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" name="Text Box 12">
              <a:extLst>
                <a:ext uri="{FF2B5EF4-FFF2-40B4-BE49-F238E27FC236}">
                  <a16:creationId xmlns="" xmlns:a16="http://schemas.microsoft.com/office/drawing/2014/main" id="{4CE52798-5217-4B9F-B099-A8985583DE6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3204" y="2533"/>
              <a:ext cx="11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endParaRPr lang="en-US" b="1" dirty="0">
                <a:solidFill>
                  <a:srgbClr val="3333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AutoShape 37">
            <a:extLst>
              <a:ext uri="{FF2B5EF4-FFF2-40B4-BE49-F238E27FC236}">
                <a16:creationId xmlns="" xmlns:a16="http://schemas.microsoft.com/office/drawing/2014/main" id="{6B100DFC-5BFB-4DA0-8D35-B8801C71A29E}"/>
              </a:ext>
            </a:extLst>
          </p:cNvPr>
          <p:cNvSpPr>
            <a:spLocks noChangeArrowheads="1"/>
          </p:cNvSpPr>
          <p:nvPr/>
        </p:nvSpPr>
        <p:spPr bwMode="gray">
          <a:xfrm>
            <a:off x="5076056" y="1665436"/>
            <a:ext cx="3463931" cy="1223963"/>
          </a:xfrm>
          <a:prstGeom prst="roundRect">
            <a:avLst>
              <a:gd name="adj" fmla="val 17509"/>
            </a:avLst>
          </a:prstGeom>
          <a:solidFill>
            <a:srgbClr val="9999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AutoShape 9">
            <a:extLst>
              <a:ext uri="{FF2B5EF4-FFF2-40B4-BE49-F238E27FC236}">
                <a16:creationId xmlns="" xmlns:a16="http://schemas.microsoft.com/office/drawing/2014/main" id="{0296D406-35D5-4F03-9CB3-372E21BF3E8E}"/>
              </a:ext>
            </a:extLst>
          </p:cNvPr>
          <p:cNvSpPr>
            <a:spLocks noChangeArrowheads="1"/>
          </p:cNvSpPr>
          <p:nvPr/>
        </p:nvSpPr>
        <p:spPr bwMode="gray">
          <a:xfrm>
            <a:off x="5018111" y="3429150"/>
            <a:ext cx="3579819" cy="2362200"/>
          </a:xfrm>
          <a:prstGeom prst="roundRect">
            <a:avLst>
              <a:gd name="adj" fmla="val 7935"/>
            </a:avLst>
          </a:prstGeom>
          <a:solidFill>
            <a:schemeClr val="bg1"/>
          </a:solidFill>
          <a:ln>
            <a:solidFill>
              <a:srgbClr val="6666FF"/>
            </a:solidFill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12">
            <a:extLst>
              <a:ext uri="{FF2B5EF4-FFF2-40B4-BE49-F238E27FC236}">
                <a16:creationId xmlns="" xmlns:a16="http://schemas.microsoft.com/office/drawing/2014/main" id="{1D215E1A-0EA0-490C-8E10-8D66CDF0A51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926896" y="4178450"/>
            <a:ext cx="3762248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1900" b="1" dirty="0">
                <a:solidFill>
                  <a:srgbClr val="3333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Игровое и учебное оборудование</a:t>
            </a:r>
          </a:p>
          <a:p>
            <a:pPr algn="ctr"/>
            <a:r>
              <a:rPr lang="ru-RU" sz="1900" b="1" dirty="0">
                <a:solidFill>
                  <a:srgbClr val="3333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нового поколения</a:t>
            </a:r>
            <a:endParaRPr lang="en-US" sz="1900" b="1" dirty="0">
              <a:solidFill>
                <a:srgbClr val="333399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D4FF0A6-800E-4A2C-8C27-42A30760895D}"/>
              </a:ext>
            </a:extLst>
          </p:cNvPr>
          <p:cNvSpPr txBox="1"/>
          <p:nvPr/>
        </p:nvSpPr>
        <p:spPr>
          <a:xfrm>
            <a:off x="994905" y="1814849"/>
            <a:ext cx="31824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КОНТРОЛЬНАЯ ГРУППА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C2CE05A-5C56-4711-A4C6-1118AA77F82B}"/>
              </a:ext>
            </a:extLst>
          </p:cNvPr>
          <p:cNvSpPr txBox="1"/>
          <p:nvPr/>
        </p:nvSpPr>
        <p:spPr>
          <a:xfrm>
            <a:off x="5297704" y="1820443"/>
            <a:ext cx="31824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ГРУППА</a:t>
            </a:r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="" xmlns:a16="http://schemas.microsoft.com/office/drawing/2014/main" id="{7F10B8B9-A8B9-4F65-9006-A0850E863E9C}"/>
              </a:ext>
            </a:extLst>
          </p:cNvPr>
          <p:cNvCxnSpPr>
            <a:cxnSpLocks/>
          </p:cNvCxnSpPr>
          <p:nvPr/>
        </p:nvCxnSpPr>
        <p:spPr>
          <a:xfrm>
            <a:off x="2585316" y="2865586"/>
            <a:ext cx="796" cy="5397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="" xmlns:a16="http://schemas.microsoft.com/office/drawing/2014/main" id="{5379C7D6-B040-45A0-A785-DF1DF1965EC1}"/>
              </a:ext>
            </a:extLst>
          </p:cNvPr>
          <p:cNvCxnSpPr/>
          <p:nvPr/>
        </p:nvCxnSpPr>
        <p:spPr>
          <a:xfrm>
            <a:off x="6888911" y="2889099"/>
            <a:ext cx="796" cy="5397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12">
            <a:extLst>
              <a:ext uri="{FF2B5EF4-FFF2-40B4-BE49-F238E27FC236}">
                <a16:creationId xmlns="" xmlns:a16="http://schemas.microsoft.com/office/drawing/2014/main" id="{2379ED72-1C8D-47A4-A98D-38E7920417A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904881" y="3957697"/>
            <a:ext cx="3654077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19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Традиционная дидактика </a:t>
            </a:r>
          </a:p>
          <a:p>
            <a:pPr algn="ctr"/>
            <a:r>
              <a:rPr lang="ru-RU" sz="19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игровые пособия, </a:t>
            </a:r>
          </a:p>
          <a:p>
            <a:pPr algn="ctr"/>
            <a:r>
              <a:rPr lang="ru-RU" sz="19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рекомендованные программой </a:t>
            </a:r>
          </a:p>
          <a:p>
            <a:pPr algn="ctr"/>
            <a:r>
              <a:rPr lang="ru-RU" sz="19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«От рождения до школы»</a:t>
            </a:r>
            <a:endParaRPr lang="en-US" sz="1900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594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>
            <a:extLst>
              <a:ext uri="{FF2B5EF4-FFF2-40B4-BE49-F238E27FC236}">
                <a16:creationId xmlns="" xmlns:a16="http://schemas.microsoft.com/office/drawing/2014/main" id="{FAE7A940-A6DC-44AE-8845-62BDDBCEDD2A}"/>
              </a:ext>
            </a:extLst>
          </p:cNvPr>
          <p:cNvSpPr txBox="1">
            <a:spLocks/>
          </p:cNvSpPr>
          <p:nvPr/>
        </p:nvSpPr>
        <p:spPr>
          <a:xfrm>
            <a:off x="1497509" y="195689"/>
            <a:ext cx="640871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i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ДИДАКТИЧЕСКОЕ ОСНАЩЕНИЕ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1B7CCB5-50E8-471F-91DE-9D93FE94BD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840" y="1437424"/>
            <a:ext cx="3850719" cy="256358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65EE3F5A-482D-484D-8554-CA902EF4D5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3720"/>
          <a:stretch/>
        </p:blipFill>
        <p:spPr>
          <a:xfrm>
            <a:off x="2776505" y="4206310"/>
            <a:ext cx="3795390" cy="245600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5A35BFDC-6546-4F6B-873A-27442EF6B4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546" y="1397908"/>
            <a:ext cx="1981963" cy="264261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3261FD23-1C1C-4A9F-A034-8DEB8CB954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2633"/>
          <a:stretch/>
        </p:blipFill>
        <p:spPr>
          <a:xfrm>
            <a:off x="6838546" y="4206310"/>
            <a:ext cx="2025658" cy="263627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A386BA65-7E15-4249-9558-91967391053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4408"/>
          <a:stretch/>
        </p:blipFill>
        <p:spPr>
          <a:xfrm rot="5400000">
            <a:off x="40234" y="1596603"/>
            <a:ext cx="2615213" cy="22916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51FCDB6A-3A7F-4B27-8E64-C4FB4497F86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891"/>
          <a:stretch/>
        </p:blipFill>
        <p:spPr>
          <a:xfrm rot="5400000">
            <a:off x="40233" y="4400855"/>
            <a:ext cx="2615214" cy="22261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4885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>
            <a:extLst>
              <a:ext uri="{FF2B5EF4-FFF2-40B4-BE49-F238E27FC236}">
                <a16:creationId xmlns="" xmlns:a16="http://schemas.microsoft.com/office/drawing/2014/main" id="{7B02E520-C8B1-4C91-80E3-D93A0FF63E15}"/>
              </a:ext>
            </a:extLst>
          </p:cNvPr>
          <p:cNvSpPr txBox="1">
            <a:spLocks/>
          </p:cNvSpPr>
          <p:nvPr/>
        </p:nvSpPr>
        <p:spPr>
          <a:xfrm>
            <a:off x="1497509" y="195689"/>
            <a:ext cx="640871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i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 С ДЕТЬМИ</a:t>
            </a:r>
          </a:p>
          <a:p>
            <a:r>
              <a:rPr lang="ru-RU" sz="28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Нововведение в основной группе</a:t>
            </a:r>
          </a:p>
        </p:txBody>
      </p:sp>
      <p:sp>
        <p:nvSpPr>
          <p:cNvPr id="11" name="Text Box 11">
            <a:extLst>
              <a:ext uri="{FF2B5EF4-FFF2-40B4-BE49-F238E27FC236}">
                <a16:creationId xmlns="" xmlns:a16="http://schemas.microsoft.com/office/drawing/2014/main" id="{76B902E3-A8F0-42CA-B214-73CE91A7EE0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172075" y="4933950"/>
            <a:ext cx="20145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Verdana" pitchFamily="34" charset="0"/>
              </a:rPr>
              <a:t>Add Your Text</a:t>
            </a:r>
          </a:p>
        </p:txBody>
      </p:sp>
      <p:sp>
        <p:nvSpPr>
          <p:cNvPr id="14" name="AutoShape 7">
            <a:extLst>
              <a:ext uri="{FF2B5EF4-FFF2-40B4-BE49-F238E27FC236}">
                <a16:creationId xmlns="" xmlns:a16="http://schemas.microsoft.com/office/drawing/2014/main" id="{E2A822CB-A8A2-49BD-8F87-755A364DDFDC}"/>
              </a:ext>
            </a:extLst>
          </p:cNvPr>
          <p:cNvSpPr>
            <a:spLocks noChangeArrowheads="1"/>
          </p:cNvSpPr>
          <p:nvPr/>
        </p:nvSpPr>
        <p:spPr bwMode="gray">
          <a:xfrm>
            <a:off x="3044137" y="3323753"/>
            <a:ext cx="3262064" cy="641925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" name="Group 8">
            <a:extLst>
              <a:ext uri="{FF2B5EF4-FFF2-40B4-BE49-F238E27FC236}">
                <a16:creationId xmlns="" xmlns:a16="http://schemas.microsoft.com/office/drawing/2014/main" id="{86925E7F-3C34-4E06-91A4-6722C139158C}"/>
              </a:ext>
            </a:extLst>
          </p:cNvPr>
          <p:cNvGrpSpPr>
            <a:grpSpLocks/>
          </p:cNvGrpSpPr>
          <p:nvPr/>
        </p:nvGrpSpPr>
        <p:grpSpPr bwMode="auto">
          <a:xfrm>
            <a:off x="2929263" y="2420301"/>
            <a:ext cx="5028862" cy="1219030"/>
            <a:chOff x="2400" y="1152"/>
            <a:chExt cx="2161" cy="538"/>
          </a:xfrm>
        </p:grpSpPr>
        <p:sp>
          <p:nvSpPr>
            <p:cNvPr id="16" name="Text Box 9">
              <a:extLst>
                <a:ext uri="{FF2B5EF4-FFF2-40B4-BE49-F238E27FC236}">
                  <a16:creationId xmlns="" xmlns:a16="http://schemas.microsoft.com/office/drawing/2014/main" id="{F589249F-0FBC-42C9-B43E-EE109592E34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3292" y="1541"/>
              <a:ext cx="1269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endParaRPr lang="en-US" sz="1600" b="1" dirty="0">
                <a:solidFill>
                  <a:srgbClr val="CC0099"/>
                </a:solidFill>
                <a:latin typeface="Verdana" pitchFamily="34" charset="0"/>
              </a:endParaRPr>
            </a:p>
          </p:txBody>
        </p:sp>
        <p:sp>
          <p:nvSpPr>
            <p:cNvPr id="17" name="AutoShape 10">
              <a:extLst>
                <a:ext uri="{FF2B5EF4-FFF2-40B4-BE49-F238E27FC236}">
                  <a16:creationId xmlns="" xmlns:a16="http://schemas.microsoft.com/office/drawing/2014/main" id="{B0DB1727-D132-416E-BCE9-D9DA3FFC081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400" y="1152"/>
              <a:ext cx="1488" cy="288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18" name="Text Box 6">
            <a:extLst>
              <a:ext uri="{FF2B5EF4-FFF2-40B4-BE49-F238E27FC236}">
                <a16:creationId xmlns="" xmlns:a16="http://schemas.microsoft.com/office/drawing/2014/main" id="{54FD8A39-A0F4-4A0E-A69B-2329285164F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031396" y="1598404"/>
            <a:ext cx="305727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9999"/>
                </a:solidFill>
                <a:latin typeface="Verdana" pitchFamily="34" charset="0"/>
              </a:rPr>
              <a:t>ИНТЕЛЛЕКТУАЛЬНЫЙ КЛУБ</a:t>
            </a:r>
            <a:endParaRPr lang="en-US" sz="1600" b="1" dirty="0">
              <a:solidFill>
                <a:srgbClr val="009999"/>
              </a:solidFill>
              <a:latin typeface="Verdana" pitchFamily="34" charset="0"/>
            </a:endParaRPr>
          </a:p>
        </p:txBody>
      </p:sp>
      <p:sp>
        <p:nvSpPr>
          <p:cNvPr id="19" name="AutoShape 12">
            <a:extLst>
              <a:ext uri="{FF2B5EF4-FFF2-40B4-BE49-F238E27FC236}">
                <a16:creationId xmlns="" xmlns:a16="http://schemas.microsoft.com/office/drawing/2014/main" id="{8D0B2C5F-0289-4F2C-98E1-F5BB97F580C5}"/>
              </a:ext>
            </a:extLst>
          </p:cNvPr>
          <p:cNvSpPr>
            <a:spLocks noChangeArrowheads="1"/>
          </p:cNvSpPr>
          <p:nvPr/>
        </p:nvSpPr>
        <p:spPr bwMode="gray">
          <a:xfrm>
            <a:off x="2929263" y="1610021"/>
            <a:ext cx="3143200" cy="623673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0" name="Text Box 11">
            <a:extLst>
              <a:ext uri="{FF2B5EF4-FFF2-40B4-BE49-F238E27FC236}">
                <a16:creationId xmlns="" xmlns:a16="http://schemas.microsoft.com/office/drawing/2014/main" id="{A13676EE-6632-4474-8027-29BA852A733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324475" y="5086350"/>
            <a:ext cx="20145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Verdana" pitchFamily="34" charset="0"/>
              </a:rPr>
              <a:t>Add Your Text</a:t>
            </a:r>
          </a:p>
        </p:txBody>
      </p:sp>
      <p:sp>
        <p:nvSpPr>
          <p:cNvPr id="21" name="Text Box 11">
            <a:extLst>
              <a:ext uri="{FF2B5EF4-FFF2-40B4-BE49-F238E27FC236}">
                <a16:creationId xmlns="" xmlns:a16="http://schemas.microsoft.com/office/drawing/2014/main" id="{96B09C50-D1A2-4B37-96D1-3ECFDFC7F6B8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694596" y="3458635"/>
            <a:ext cx="20145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3399"/>
                </a:solidFill>
                <a:latin typeface="Verdana" pitchFamily="34" charset="0"/>
              </a:rPr>
              <a:t>МУЛЬТСТУДИЯ</a:t>
            </a:r>
            <a:endParaRPr lang="en-US" sz="1600" b="1" dirty="0">
              <a:solidFill>
                <a:srgbClr val="003399"/>
              </a:solidFill>
              <a:latin typeface="Verdana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1D3709E-9967-4D0A-99EB-7839D273DDE4}"/>
              </a:ext>
            </a:extLst>
          </p:cNvPr>
          <p:cNvSpPr txBox="1"/>
          <p:nvPr/>
        </p:nvSpPr>
        <p:spPr>
          <a:xfrm>
            <a:off x="3105871" y="2417937"/>
            <a:ext cx="30475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CC0099"/>
                </a:solidFill>
                <a:latin typeface="Verdana" pitchFamily="34" charset="0"/>
              </a:rPr>
              <a:t>СЕЗОН </a:t>
            </a:r>
          </a:p>
          <a:p>
            <a:pPr algn="ctr"/>
            <a:r>
              <a:rPr lang="ru-RU" sz="1600" b="1" dirty="0">
                <a:solidFill>
                  <a:srgbClr val="CC0099"/>
                </a:solidFill>
                <a:latin typeface="Verdana" pitchFamily="34" charset="0"/>
              </a:rPr>
              <a:t>МАТЕМАТИЧЕСКИХ ИГР</a:t>
            </a:r>
            <a:endParaRPr lang="en-US" sz="1600" b="1" dirty="0">
              <a:solidFill>
                <a:srgbClr val="CC0099"/>
              </a:solidFill>
              <a:latin typeface="Verdana" pitchFamily="34" charset="0"/>
            </a:endParaRP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9512" y="1412776"/>
            <a:ext cx="2435993" cy="32479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0418" y="1476441"/>
            <a:ext cx="2388244" cy="31843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00032" y="4126501"/>
            <a:ext cx="3625858" cy="24142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3972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/>
      <p:bldP spid="19" grpId="0" animBg="1"/>
      <p:bldP spid="21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>
            <a:extLst>
              <a:ext uri="{FF2B5EF4-FFF2-40B4-BE49-F238E27FC236}">
                <a16:creationId xmlns="" xmlns:a16="http://schemas.microsoft.com/office/drawing/2014/main" id="{F4378317-C47F-4C2A-800C-EA4D4296B1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3728" y="470759"/>
            <a:ext cx="5569570" cy="899120"/>
          </a:xfrm>
        </p:spPr>
        <p:txBody>
          <a:bodyPr>
            <a:noAutofit/>
          </a:bodyPr>
          <a:lstStyle/>
          <a:p>
            <a:r>
              <a:rPr lang="ru-RU" sz="3200" b="1" i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ПСИХОЛОГИЧЕСКИЕ ПРИОРИТЕТЫ</a:t>
            </a:r>
          </a:p>
        </p:txBody>
      </p:sp>
      <p:grpSp>
        <p:nvGrpSpPr>
          <p:cNvPr id="3" name="Group 7">
            <a:extLst>
              <a:ext uri="{FF2B5EF4-FFF2-40B4-BE49-F238E27FC236}">
                <a16:creationId xmlns="" xmlns:a16="http://schemas.microsoft.com/office/drawing/2014/main" id="{A9E030F5-B0D5-4D8D-8BD7-9386378C3137}"/>
              </a:ext>
            </a:extLst>
          </p:cNvPr>
          <p:cNvGrpSpPr>
            <a:grpSpLocks/>
          </p:cNvGrpSpPr>
          <p:nvPr/>
        </p:nvGrpSpPr>
        <p:grpSpPr bwMode="auto">
          <a:xfrm>
            <a:off x="2870264" y="2626195"/>
            <a:ext cx="901701" cy="1222377"/>
            <a:chOff x="1296" y="2044"/>
            <a:chExt cx="568" cy="770"/>
          </a:xfrm>
        </p:grpSpPr>
        <p:sp>
          <p:nvSpPr>
            <p:cNvPr id="7" name="Text Box 10">
              <a:extLst>
                <a:ext uri="{FF2B5EF4-FFF2-40B4-BE49-F238E27FC236}">
                  <a16:creationId xmlns="" xmlns:a16="http://schemas.microsoft.com/office/drawing/2014/main" id="{48A86ECE-B1D9-4C47-B527-B374A150BD4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48" y="2523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 Box 11">
              <a:extLst>
                <a:ext uri="{FF2B5EF4-FFF2-40B4-BE49-F238E27FC236}">
                  <a16:creationId xmlns="" xmlns:a16="http://schemas.microsoft.com/office/drawing/2014/main" id="{EC57D367-96B0-4CDD-9582-761B85EFB18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044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9" name="Group 12">
            <a:extLst>
              <a:ext uri="{FF2B5EF4-FFF2-40B4-BE49-F238E27FC236}">
                <a16:creationId xmlns="" xmlns:a16="http://schemas.microsoft.com/office/drawing/2014/main" id="{AB04515B-BDA2-4B0C-9997-88AE906FD28B}"/>
              </a:ext>
            </a:extLst>
          </p:cNvPr>
          <p:cNvGrpSpPr>
            <a:grpSpLocks/>
          </p:cNvGrpSpPr>
          <p:nvPr/>
        </p:nvGrpSpPr>
        <p:grpSpPr bwMode="auto">
          <a:xfrm>
            <a:off x="2411760" y="5054739"/>
            <a:ext cx="925514" cy="646113"/>
            <a:chOff x="1296" y="2538"/>
            <a:chExt cx="583" cy="407"/>
          </a:xfrm>
        </p:grpSpPr>
        <p:sp>
          <p:nvSpPr>
            <p:cNvPr id="12" name="Text Box 15">
              <a:extLst>
                <a:ext uri="{FF2B5EF4-FFF2-40B4-BE49-F238E27FC236}">
                  <a16:creationId xmlns="" xmlns:a16="http://schemas.microsoft.com/office/drawing/2014/main" id="{4DAFEAFE-D6E3-4DB1-904C-8DFEF04958F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63" y="2538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 Box 16">
              <a:extLst>
                <a:ext uri="{FF2B5EF4-FFF2-40B4-BE49-F238E27FC236}">
                  <a16:creationId xmlns="" xmlns:a16="http://schemas.microsoft.com/office/drawing/2014/main" id="{B09C9007-0138-43D3-8F65-A8A15BEE436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654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44" name="AutoShape 3">
            <a:extLst>
              <a:ext uri="{FF2B5EF4-FFF2-40B4-BE49-F238E27FC236}">
                <a16:creationId xmlns="" xmlns:a16="http://schemas.microsoft.com/office/drawing/2014/main" id="{5ECDBFD4-81F8-4F55-946F-C39B32DAC784}"/>
              </a:ext>
            </a:extLst>
          </p:cNvPr>
          <p:cNvSpPr>
            <a:spLocks noChangeArrowheads="1"/>
          </p:cNvSpPr>
          <p:nvPr/>
        </p:nvSpPr>
        <p:spPr bwMode="ltGray">
          <a:xfrm rot="5400000" flipH="1">
            <a:off x="-2761571" y="834801"/>
            <a:ext cx="5401563" cy="6046259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0">
            <a:gsLst>
              <a:gs pos="0">
                <a:srgbClr val="B8CCFE">
                  <a:gamma/>
                  <a:tint val="39216"/>
                  <a:invGamma/>
                </a:srgbClr>
              </a:gs>
              <a:gs pos="100000">
                <a:srgbClr val="B8CCFE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4" name="Group 23">
            <a:extLst>
              <a:ext uri="{FF2B5EF4-FFF2-40B4-BE49-F238E27FC236}">
                <a16:creationId xmlns="" xmlns:a16="http://schemas.microsoft.com/office/drawing/2014/main" id="{3D9CA672-514B-4980-B133-6E7D53A7CBE1}"/>
              </a:ext>
            </a:extLst>
          </p:cNvPr>
          <p:cNvGrpSpPr>
            <a:grpSpLocks/>
          </p:cNvGrpSpPr>
          <p:nvPr/>
        </p:nvGrpSpPr>
        <p:grpSpPr bwMode="auto">
          <a:xfrm>
            <a:off x="2668422" y="4369781"/>
            <a:ext cx="381000" cy="381000"/>
            <a:chOff x="2078" y="1680"/>
            <a:chExt cx="1615" cy="1615"/>
          </a:xfrm>
        </p:grpSpPr>
        <p:sp>
          <p:nvSpPr>
            <p:cNvPr id="55" name="Oval 24">
              <a:extLst>
                <a:ext uri="{FF2B5EF4-FFF2-40B4-BE49-F238E27FC236}">
                  <a16:creationId xmlns="" xmlns:a16="http://schemas.microsoft.com/office/drawing/2014/main" id="{6B445FA3-1538-4BC7-B122-2DEA4BA1567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Oval 25">
              <a:extLst>
                <a:ext uri="{FF2B5EF4-FFF2-40B4-BE49-F238E27FC236}">
                  <a16:creationId xmlns="" xmlns:a16="http://schemas.microsoft.com/office/drawing/2014/main" id="{512199F8-FB84-4A66-95C7-B7B10456AA1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Oval 26">
              <a:extLst>
                <a:ext uri="{FF2B5EF4-FFF2-40B4-BE49-F238E27FC236}">
                  <a16:creationId xmlns="" xmlns:a16="http://schemas.microsoft.com/office/drawing/2014/main" id="{26F59293-21D3-40C0-A2F8-C1506DF7EDB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8" name="Oval 27">
              <a:extLst>
                <a:ext uri="{FF2B5EF4-FFF2-40B4-BE49-F238E27FC236}">
                  <a16:creationId xmlns="" xmlns:a16="http://schemas.microsoft.com/office/drawing/2014/main" id="{E9E2EAEE-5AEF-4D96-BB5A-D1FED3CEED8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9" name="Oval 28">
              <a:extLst>
                <a:ext uri="{FF2B5EF4-FFF2-40B4-BE49-F238E27FC236}">
                  <a16:creationId xmlns="" xmlns:a16="http://schemas.microsoft.com/office/drawing/2014/main" id="{4A1991BB-1F1B-4501-8DE7-8C725311512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0" name="Oval 29">
              <a:extLst>
                <a:ext uri="{FF2B5EF4-FFF2-40B4-BE49-F238E27FC236}">
                  <a16:creationId xmlns="" xmlns:a16="http://schemas.microsoft.com/office/drawing/2014/main" id="{C2F37C4F-3911-457D-8833-6BA2A3139E7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62" name="AutoShape 8">
            <a:extLst>
              <a:ext uri="{FF2B5EF4-FFF2-40B4-BE49-F238E27FC236}">
                <a16:creationId xmlns="" xmlns:a16="http://schemas.microsoft.com/office/drawing/2014/main" id="{6AA53B11-4DCE-40E2-82CD-BC67CE228CEC}"/>
              </a:ext>
            </a:extLst>
          </p:cNvPr>
          <p:cNvSpPr>
            <a:spLocks noChangeArrowheads="1"/>
          </p:cNvSpPr>
          <p:nvPr/>
        </p:nvSpPr>
        <p:spPr bwMode="gray">
          <a:xfrm>
            <a:off x="3198451" y="3988780"/>
            <a:ext cx="5603312" cy="119917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7E7FF">
                  <a:gamma/>
                  <a:tint val="0"/>
                  <a:invGamma/>
                </a:srgbClr>
              </a:gs>
              <a:gs pos="100000">
                <a:srgbClr val="B7E7FF"/>
              </a:gs>
            </a:gsLst>
            <a:lin ang="0" scaled="1"/>
          </a:gradFill>
          <a:ln w="28575" algn="ctr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 b="1" dirty="0"/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E6239E86-4B59-4940-B25A-C81C793F124C}"/>
              </a:ext>
            </a:extLst>
          </p:cNvPr>
          <p:cNvSpPr txBox="1"/>
          <p:nvPr/>
        </p:nvSpPr>
        <p:spPr>
          <a:xfrm>
            <a:off x="3235135" y="4203074"/>
            <a:ext cx="560331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на установление закономерностей </a:t>
            </a:r>
          </a:p>
          <a:p>
            <a:pPr algn="ctr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пространственных ориентировок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64" name="AutoShape 8">
            <a:extLst>
              <a:ext uri="{FF2B5EF4-FFF2-40B4-BE49-F238E27FC236}">
                <a16:creationId xmlns="" xmlns:a16="http://schemas.microsoft.com/office/drawing/2014/main" id="{9E9AC01B-7C8F-4538-9D92-FD95C15BDF1E}"/>
              </a:ext>
            </a:extLst>
          </p:cNvPr>
          <p:cNvSpPr>
            <a:spLocks noChangeArrowheads="1"/>
          </p:cNvSpPr>
          <p:nvPr/>
        </p:nvSpPr>
        <p:spPr bwMode="gray">
          <a:xfrm>
            <a:off x="3077632" y="1903728"/>
            <a:ext cx="5603312" cy="119917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7E7FF">
                  <a:gamma/>
                  <a:tint val="0"/>
                  <a:invGamma/>
                </a:srgbClr>
              </a:gs>
              <a:gs pos="100000">
                <a:srgbClr val="B7E7FF"/>
              </a:gs>
            </a:gsLst>
            <a:lin ang="0" scaled="1"/>
          </a:gradFill>
          <a:ln w="28575" algn="ctr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 b="1" dirty="0"/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337FDAE6-48B0-4036-97F5-093C1BF9FAB3}"/>
              </a:ext>
            </a:extLst>
          </p:cNvPr>
          <p:cNvSpPr txBox="1"/>
          <p:nvPr/>
        </p:nvSpPr>
        <p:spPr>
          <a:xfrm>
            <a:off x="-1615111" y="2815608"/>
            <a:ext cx="588652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ОБЯЗАТЕЛЬНОГО 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АЛГОРИТМА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ПРОВЕДЕНИИ 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ЗАНЯТИЙ: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9910F860-64FF-455C-BB03-8E2BE0670FAA}"/>
              </a:ext>
            </a:extLst>
          </p:cNvPr>
          <p:cNvSpPr txBox="1"/>
          <p:nvPr/>
        </p:nvSpPr>
        <p:spPr>
          <a:xfrm>
            <a:off x="4271412" y="2207693"/>
            <a:ext cx="4635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Интеллектуальная разминка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9" name="Group 23">
            <a:extLst>
              <a:ext uri="{FF2B5EF4-FFF2-40B4-BE49-F238E27FC236}">
                <a16:creationId xmlns="" xmlns:a16="http://schemas.microsoft.com/office/drawing/2014/main" id="{70B96D49-13F7-4109-8631-8AD2E15C55C0}"/>
              </a:ext>
            </a:extLst>
          </p:cNvPr>
          <p:cNvGrpSpPr>
            <a:grpSpLocks/>
          </p:cNvGrpSpPr>
          <p:nvPr/>
        </p:nvGrpSpPr>
        <p:grpSpPr bwMode="auto">
          <a:xfrm>
            <a:off x="2373898" y="2362436"/>
            <a:ext cx="381000" cy="381000"/>
            <a:chOff x="2078" y="1680"/>
            <a:chExt cx="1615" cy="1615"/>
          </a:xfrm>
        </p:grpSpPr>
        <p:sp>
          <p:nvSpPr>
            <p:cNvPr id="70" name="Oval 24">
              <a:extLst>
                <a:ext uri="{FF2B5EF4-FFF2-40B4-BE49-F238E27FC236}">
                  <a16:creationId xmlns="" xmlns:a16="http://schemas.microsoft.com/office/drawing/2014/main" id="{613A9683-5283-42A6-BBAA-558E1758986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Oval 25">
              <a:extLst>
                <a:ext uri="{FF2B5EF4-FFF2-40B4-BE49-F238E27FC236}">
                  <a16:creationId xmlns="" xmlns:a16="http://schemas.microsoft.com/office/drawing/2014/main" id="{9019968F-76E7-44F2-BC30-394FE2497FA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Oval 26">
              <a:extLst>
                <a:ext uri="{FF2B5EF4-FFF2-40B4-BE49-F238E27FC236}">
                  <a16:creationId xmlns="" xmlns:a16="http://schemas.microsoft.com/office/drawing/2014/main" id="{37A845A4-0D03-4E29-B515-88474504EB1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3" name="Oval 27">
              <a:extLst>
                <a:ext uri="{FF2B5EF4-FFF2-40B4-BE49-F238E27FC236}">
                  <a16:creationId xmlns="" xmlns:a16="http://schemas.microsoft.com/office/drawing/2014/main" id="{7F9B28B0-8036-4524-B417-0F5E4CEA81C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4" name="Oval 28">
              <a:extLst>
                <a:ext uri="{FF2B5EF4-FFF2-40B4-BE49-F238E27FC236}">
                  <a16:creationId xmlns="" xmlns:a16="http://schemas.microsoft.com/office/drawing/2014/main" id="{1C510DD2-9C00-4AB2-A712-66F29C9BCF6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5" name="Oval 29">
              <a:extLst>
                <a:ext uri="{FF2B5EF4-FFF2-40B4-BE49-F238E27FC236}">
                  <a16:creationId xmlns="" xmlns:a16="http://schemas.microsoft.com/office/drawing/2014/main" id="{174AE031-A72A-4D93-9343-BBDE2412B29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234411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62" grpId="0" animBg="1"/>
      <p:bldP spid="63" grpId="0"/>
      <p:bldP spid="64" grpId="0" animBg="1"/>
      <p:bldP spid="67" grpId="0"/>
      <p:bldP spid="6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4">
            <a:extLst>
              <a:ext uri="{FF2B5EF4-FFF2-40B4-BE49-F238E27FC236}">
                <a16:creationId xmlns="" xmlns:a16="http://schemas.microsoft.com/office/drawing/2014/main" id="{43A1C5A7-C0E4-4694-BAA4-16241CC2B9FB}"/>
              </a:ext>
            </a:extLst>
          </p:cNvPr>
          <p:cNvSpPr>
            <a:spLocks noChangeArrowheads="1"/>
          </p:cNvSpPr>
          <p:nvPr/>
        </p:nvSpPr>
        <p:spPr bwMode="gray">
          <a:xfrm rot="10800000">
            <a:off x="1903338" y="1663024"/>
            <a:ext cx="4222750" cy="719137"/>
          </a:xfrm>
          <a:prstGeom prst="rect">
            <a:avLst/>
          </a:prstGeom>
          <a:gradFill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100000">
                <a:srgbClr val="FF6699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25">
            <a:extLst>
              <a:ext uri="{FF2B5EF4-FFF2-40B4-BE49-F238E27FC236}">
                <a16:creationId xmlns="" xmlns:a16="http://schemas.microsoft.com/office/drawing/2014/main" id="{3A252F31-1D70-4BE2-AD80-3316B7C09FB3}"/>
              </a:ext>
            </a:extLst>
          </p:cNvPr>
          <p:cNvGrpSpPr>
            <a:grpSpLocks/>
          </p:cNvGrpSpPr>
          <p:nvPr/>
        </p:nvGrpSpPr>
        <p:grpSpPr bwMode="auto">
          <a:xfrm>
            <a:off x="1121359" y="1471999"/>
            <a:ext cx="1098550" cy="1266054"/>
            <a:chOff x="1488" y="1968"/>
            <a:chExt cx="432" cy="546"/>
          </a:xfrm>
        </p:grpSpPr>
        <p:grpSp>
          <p:nvGrpSpPr>
            <p:cNvPr id="11" name="Group 26">
              <a:extLst>
                <a:ext uri="{FF2B5EF4-FFF2-40B4-BE49-F238E27FC236}">
                  <a16:creationId xmlns="" xmlns:a16="http://schemas.microsoft.com/office/drawing/2014/main" id="{A8830004-523F-454E-928B-589F293E59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88" y="1968"/>
              <a:ext cx="432" cy="432"/>
              <a:chOff x="2016" y="1920"/>
              <a:chExt cx="1680" cy="1680"/>
            </a:xfrm>
          </p:grpSpPr>
          <p:sp>
            <p:nvSpPr>
              <p:cNvPr id="13" name="Oval 27">
                <a:extLst>
                  <a:ext uri="{FF2B5EF4-FFF2-40B4-BE49-F238E27FC236}">
                    <a16:creationId xmlns="" xmlns:a16="http://schemas.microsoft.com/office/drawing/2014/main" id="{7CF06DFA-9139-4C10-A777-30DD2B4A5B1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9999"/>
                  </a:gs>
                  <a:gs pos="100000">
                    <a:srgbClr val="FF9999">
                      <a:gamma/>
                      <a:shade val="39216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Freeform 28">
                <a:extLst>
                  <a:ext uri="{FF2B5EF4-FFF2-40B4-BE49-F238E27FC236}">
                    <a16:creationId xmlns="" xmlns:a16="http://schemas.microsoft.com/office/drawing/2014/main" id="{071809A5-F97C-4800-B4B8-1B72D265FD2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999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BBF6EE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 Box 29">
              <a:extLst>
                <a:ext uri="{FF2B5EF4-FFF2-40B4-BE49-F238E27FC236}">
                  <a16:creationId xmlns="" xmlns:a16="http://schemas.microsoft.com/office/drawing/2014/main" id="{A76906DF-FA60-42EA-90FC-1C87300C56CE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622" y="2315"/>
              <a:ext cx="209" cy="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ü"/>
              </a:pPr>
              <a:endPara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</p:grpSp>
      <p:sp>
        <p:nvSpPr>
          <p:cNvPr id="20" name="Rectangle 10">
            <a:extLst>
              <a:ext uri="{FF2B5EF4-FFF2-40B4-BE49-F238E27FC236}">
                <a16:creationId xmlns="" xmlns:a16="http://schemas.microsoft.com/office/drawing/2014/main" id="{6A7450AB-4EC1-4EFA-B13F-1E3876AC7B0A}"/>
              </a:ext>
            </a:extLst>
          </p:cNvPr>
          <p:cNvSpPr>
            <a:spLocks noChangeArrowheads="1"/>
          </p:cNvSpPr>
          <p:nvPr/>
        </p:nvSpPr>
        <p:spPr bwMode="gray">
          <a:xfrm rot="10800000">
            <a:off x="1681881" y="3306342"/>
            <a:ext cx="4665663" cy="719137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" name="Group 12">
            <a:extLst>
              <a:ext uri="{FF2B5EF4-FFF2-40B4-BE49-F238E27FC236}">
                <a16:creationId xmlns="" xmlns:a16="http://schemas.microsoft.com/office/drawing/2014/main" id="{193C720E-C9EB-4B70-831D-299E2865B863}"/>
              </a:ext>
            </a:extLst>
          </p:cNvPr>
          <p:cNvGrpSpPr>
            <a:grpSpLocks/>
          </p:cNvGrpSpPr>
          <p:nvPr/>
        </p:nvGrpSpPr>
        <p:grpSpPr bwMode="auto">
          <a:xfrm>
            <a:off x="1057735" y="3171855"/>
            <a:ext cx="1087437" cy="1006475"/>
            <a:chOff x="2016" y="1920"/>
            <a:chExt cx="1680" cy="1680"/>
          </a:xfrm>
        </p:grpSpPr>
        <p:sp>
          <p:nvSpPr>
            <p:cNvPr id="24" name="Oval 13">
              <a:extLst>
                <a:ext uri="{FF2B5EF4-FFF2-40B4-BE49-F238E27FC236}">
                  <a16:creationId xmlns="" xmlns:a16="http://schemas.microsoft.com/office/drawing/2014/main" id="{81F77AF3-53F6-4C92-89DD-2F1338D9748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3B1FD"/>
                </a:gs>
                <a:gs pos="100000">
                  <a:srgbClr val="93B1FD">
                    <a:gamma/>
                    <a:shade val="3019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Freeform 14">
              <a:extLst>
                <a:ext uri="{FF2B5EF4-FFF2-40B4-BE49-F238E27FC236}">
                  <a16:creationId xmlns="" xmlns:a16="http://schemas.microsoft.com/office/drawing/2014/main" id="{F36B9C1D-C5F3-4531-B98D-3A54597AA3F7}"/>
                </a:ext>
              </a:extLst>
            </p:cNvPr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3B1F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" name="Rectangle 17">
            <a:extLst>
              <a:ext uri="{FF2B5EF4-FFF2-40B4-BE49-F238E27FC236}">
                <a16:creationId xmlns="" xmlns:a16="http://schemas.microsoft.com/office/drawing/2014/main" id="{F1452C15-CEBC-4255-A113-3E0779628B2F}"/>
              </a:ext>
            </a:extLst>
          </p:cNvPr>
          <p:cNvSpPr>
            <a:spLocks noChangeArrowheads="1"/>
          </p:cNvSpPr>
          <p:nvPr/>
        </p:nvSpPr>
        <p:spPr bwMode="gray">
          <a:xfrm rot="10800000">
            <a:off x="1462113" y="5097278"/>
            <a:ext cx="5686425" cy="720725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" name="Group 19">
            <a:extLst>
              <a:ext uri="{FF2B5EF4-FFF2-40B4-BE49-F238E27FC236}">
                <a16:creationId xmlns="" xmlns:a16="http://schemas.microsoft.com/office/drawing/2014/main" id="{1A55FC26-0DD2-46BB-8AD5-06505E5DC291}"/>
              </a:ext>
            </a:extLst>
          </p:cNvPr>
          <p:cNvGrpSpPr>
            <a:grpSpLocks/>
          </p:cNvGrpSpPr>
          <p:nvPr/>
        </p:nvGrpSpPr>
        <p:grpSpPr bwMode="auto">
          <a:xfrm>
            <a:off x="1132444" y="4961708"/>
            <a:ext cx="1098550" cy="1012825"/>
            <a:chOff x="2016" y="1920"/>
            <a:chExt cx="1680" cy="1680"/>
          </a:xfrm>
        </p:grpSpPr>
        <p:sp>
          <p:nvSpPr>
            <p:cNvPr id="30" name="Oval 20">
              <a:extLst>
                <a:ext uri="{FF2B5EF4-FFF2-40B4-BE49-F238E27FC236}">
                  <a16:creationId xmlns="" xmlns:a16="http://schemas.microsoft.com/office/drawing/2014/main" id="{6904CD79-98BC-40CC-A0ED-831D9911E75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Freeform 21">
              <a:extLst>
                <a:ext uri="{FF2B5EF4-FFF2-40B4-BE49-F238E27FC236}">
                  <a16:creationId xmlns="" xmlns:a16="http://schemas.microsoft.com/office/drawing/2014/main" id="{3754AC98-679F-4527-8595-FF927A1AD15A}"/>
                </a:ext>
              </a:extLst>
            </p:cNvPr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9CC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" name="Text Box 30">
            <a:extLst>
              <a:ext uri="{FF2B5EF4-FFF2-40B4-BE49-F238E27FC236}">
                <a16:creationId xmlns="" xmlns:a16="http://schemas.microsoft.com/office/drawing/2014/main" id="{89F5652F-0D71-402D-A534-8181220D2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7124" y="1772800"/>
            <a:ext cx="424157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ВНЕШНЯЯ ЭКСПЕРТИЗА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Box 30">
            <a:extLst>
              <a:ext uri="{FF2B5EF4-FFF2-40B4-BE49-F238E27FC236}">
                <a16:creationId xmlns="" xmlns:a16="http://schemas.microsoft.com/office/drawing/2014/main" id="{AD3E978D-D454-43FF-ACF3-E27F0BB6C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9909" y="3318389"/>
            <a:ext cx="638086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ОТКРЫТОЕ ОБСУЖДЕНИЕ РЕЗУЛЬТАТОВ ПРОЕКТА НА ИНТЕРНЕТ ПЛОЩАДКАХ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 Box 30">
            <a:extLst>
              <a:ext uri="{FF2B5EF4-FFF2-40B4-BE49-F238E27FC236}">
                <a16:creationId xmlns="" xmlns:a16="http://schemas.microsoft.com/office/drawing/2014/main" id="{709A5892-2623-430B-88EF-9AFC6C09B7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6313" y="5059502"/>
            <a:ext cx="494751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КООРДИНАЦИЯ ДЕЙСТВИЙ В ХОДЕ РЕАЛИЗАЦИИ ПРОЕКТА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Заголовок 4">
            <a:extLst>
              <a:ext uri="{FF2B5EF4-FFF2-40B4-BE49-F238E27FC236}">
                <a16:creationId xmlns="" xmlns:a16="http://schemas.microsoft.com/office/drawing/2014/main" id="{20BE0419-476A-4229-817A-D203626B1F6C}"/>
              </a:ext>
            </a:extLst>
          </p:cNvPr>
          <p:cNvSpPr txBox="1">
            <a:spLocks/>
          </p:cNvSpPr>
          <p:nvPr/>
        </p:nvSpPr>
        <p:spPr>
          <a:xfrm>
            <a:off x="1745503" y="85754"/>
            <a:ext cx="640871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i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ПРОЕКТОМ</a:t>
            </a:r>
          </a:p>
        </p:txBody>
      </p:sp>
    </p:spTree>
    <p:extLst>
      <p:ext uri="{BB962C8B-B14F-4D97-AF65-F5344CB8AC3E}">
        <p14:creationId xmlns="" xmlns:p14="http://schemas.microsoft.com/office/powerpoint/2010/main" val="374244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0" grpId="0" animBg="1"/>
      <p:bldP spid="26" grpId="0" animBg="1"/>
      <p:bldP spid="32" grpId="0"/>
      <p:bldP spid="34" grpId="0"/>
      <p:bldP spid="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0352E113-0C45-4D42-8048-DF01D86F5E2E}"/>
              </a:ext>
            </a:extLst>
          </p:cNvPr>
          <p:cNvGrpSpPr>
            <a:grpSpLocks/>
          </p:cNvGrpSpPr>
          <p:nvPr/>
        </p:nvGrpSpPr>
        <p:grpSpPr bwMode="auto">
          <a:xfrm rot="19793388">
            <a:off x="2458210" y="2218157"/>
            <a:ext cx="4408140" cy="4246672"/>
            <a:chOff x="1824" y="633"/>
            <a:chExt cx="2834" cy="2849"/>
          </a:xfrm>
        </p:grpSpPr>
        <p:sp>
          <p:nvSpPr>
            <p:cNvPr id="5" name="Puzzle3">
              <a:extLst>
                <a:ext uri="{FF2B5EF4-FFF2-40B4-BE49-F238E27FC236}">
                  <a16:creationId xmlns="" xmlns:a16="http://schemas.microsoft.com/office/drawing/2014/main" id="{B4A3365B-C812-4895-826A-6D778B272BC3}"/>
                </a:ext>
              </a:extLst>
            </p:cNvPr>
            <p:cNvSpPr>
              <a:spLocks noEditPoints="1" noChangeArrowheads="1"/>
            </p:cNvSpPr>
            <p:nvPr/>
          </p:nvSpPr>
          <p:spPr bwMode="gray">
            <a:xfrm>
              <a:off x="3204" y="633"/>
              <a:ext cx="1114" cy="1514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gradFill rotWithShape="1">
              <a:gsLst>
                <a:gs pos="100000">
                  <a:srgbClr val="92D050"/>
                </a:gs>
                <a:gs pos="100000">
                  <a:srgbClr val="0099CC"/>
                </a:gs>
              </a:gsLst>
              <a:lin ang="5400000" scaled="1"/>
            </a:gradFill>
            <a:ln w="57150">
              <a:solidFill>
                <a:srgbClr val="FFFFFF"/>
              </a:solidFill>
              <a:miter lim="800000"/>
              <a:headEnd/>
              <a:tailEnd/>
            </a:ln>
            <a:effectLst>
              <a:outerShdw dist="135003" dir="2471156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Puzzle2">
              <a:extLst>
                <a:ext uri="{FF2B5EF4-FFF2-40B4-BE49-F238E27FC236}">
                  <a16:creationId xmlns="" xmlns:a16="http://schemas.microsoft.com/office/drawing/2014/main" id="{CAFAA339-69D3-4164-B1EF-2FF72C6A93A5}"/>
                </a:ext>
              </a:extLst>
            </p:cNvPr>
            <p:cNvSpPr>
              <a:spLocks noEditPoints="1" noChangeArrowheads="1"/>
            </p:cNvSpPr>
            <p:nvPr/>
          </p:nvSpPr>
          <p:spPr bwMode="gray">
            <a:xfrm>
              <a:off x="2880" y="1736"/>
              <a:ext cx="1778" cy="1379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gradFill rotWithShape="1">
              <a:gsLst>
                <a:gs pos="0">
                  <a:srgbClr val="FF99FF"/>
                </a:gs>
                <a:gs pos="100000">
                  <a:srgbClr val="717EF5"/>
                </a:gs>
              </a:gsLst>
              <a:lin ang="5400000" scaled="1"/>
            </a:gradFill>
            <a:ln w="57150">
              <a:solidFill>
                <a:srgbClr val="FFFFFF"/>
              </a:solidFill>
              <a:miter lim="800000"/>
              <a:headEnd/>
              <a:tailEnd/>
            </a:ln>
            <a:effectLst>
              <a:outerShdw dist="135003" dir="2471156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Puzzle4">
              <a:extLst>
                <a:ext uri="{FF2B5EF4-FFF2-40B4-BE49-F238E27FC236}">
                  <a16:creationId xmlns="" xmlns:a16="http://schemas.microsoft.com/office/drawing/2014/main" id="{90D3D736-9B1D-441B-B08E-7EE834841434}"/>
                </a:ext>
              </a:extLst>
            </p:cNvPr>
            <p:cNvSpPr>
              <a:spLocks noEditPoints="1" noChangeArrowheads="1"/>
            </p:cNvSpPr>
            <p:nvPr/>
          </p:nvSpPr>
          <p:spPr bwMode="gray">
            <a:xfrm>
              <a:off x="2192" y="1719"/>
              <a:ext cx="1072" cy="1763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gradFill rotWithShape="1">
              <a:gsLst>
                <a:gs pos="0">
                  <a:srgbClr val="FFFF00"/>
                </a:gs>
                <a:gs pos="100000">
                  <a:srgbClr val="FF9900">
                    <a:gamma/>
                    <a:tint val="51373"/>
                    <a:invGamma/>
                  </a:srgbClr>
                </a:gs>
              </a:gsLst>
              <a:lin ang="18900000" scaled="1"/>
            </a:gradFill>
            <a:ln w="57150">
              <a:solidFill>
                <a:srgbClr val="FFFFFF"/>
              </a:solidFill>
              <a:miter lim="800000"/>
              <a:headEnd/>
              <a:tailEnd/>
            </a:ln>
            <a:effectLst>
              <a:outerShdw dist="135003" dir="2471156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Puzzle1">
              <a:extLst>
                <a:ext uri="{FF2B5EF4-FFF2-40B4-BE49-F238E27FC236}">
                  <a16:creationId xmlns="" xmlns:a16="http://schemas.microsoft.com/office/drawing/2014/main" id="{BA926A05-563D-4A16-BC05-6D0181431B10}"/>
                </a:ext>
              </a:extLst>
            </p:cNvPr>
            <p:cNvSpPr>
              <a:spLocks noEditPoints="1" noChangeArrowheads="1"/>
            </p:cNvSpPr>
            <p:nvPr/>
          </p:nvSpPr>
          <p:spPr bwMode="gray">
            <a:xfrm>
              <a:off x="1824" y="1091"/>
              <a:ext cx="1800" cy="1051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gradFill rotWithShape="1">
              <a:gsLst>
                <a:gs pos="75000">
                  <a:srgbClr val="9966FF"/>
                </a:gs>
                <a:gs pos="100000">
                  <a:srgbClr val="FFFF66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57150">
              <a:solidFill>
                <a:srgbClr val="FFFFFF"/>
              </a:solidFill>
              <a:miter lim="800000"/>
              <a:headEnd/>
              <a:tailEnd/>
            </a:ln>
            <a:effectLst>
              <a:outerShdw dist="135003" dir="2471156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Заголовок 4">
            <a:extLst>
              <a:ext uri="{FF2B5EF4-FFF2-40B4-BE49-F238E27FC236}">
                <a16:creationId xmlns="" xmlns:a16="http://schemas.microsoft.com/office/drawing/2014/main" id="{F5EF92E7-6D66-4CCF-8734-30BB3A05C368}"/>
              </a:ext>
            </a:extLst>
          </p:cNvPr>
          <p:cNvSpPr txBox="1">
            <a:spLocks/>
          </p:cNvSpPr>
          <p:nvPr/>
        </p:nvSpPr>
        <p:spPr>
          <a:xfrm>
            <a:off x="1069610" y="160193"/>
            <a:ext cx="7580699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i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ПРЕЕМСТВЕННОСТЬ СО ШКОЛОЙ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1C3CD42-B9C9-414A-A54D-D58D07693847}"/>
              </a:ext>
            </a:extLst>
          </p:cNvPr>
          <p:cNvSpPr txBox="1"/>
          <p:nvPr/>
        </p:nvSpPr>
        <p:spPr>
          <a:xfrm>
            <a:off x="1039339" y="1248200"/>
            <a:ext cx="7740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совместных мероприятий со школами: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B14BCBE-1EE8-4F9D-B164-1253E99167C8}"/>
              </a:ext>
            </a:extLst>
          </p:cNvPr>
          <p:cNvSpPr txBox="1"/>
          <p:nvPr/>
        </p:nvSpPr>
        <p:spPr>
          <a:xfrm>
            <a:off x="143115" y="2377655"/>
            <a:ext cx="34570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«Школа № 65 с углубленным изучением английского языка»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E8615E5-21A2-42DD-8382-54AFC2BD75EF}"/>
              </a:ext>
            </a:extLst>
          </p:cNvPr>
          <p:cNvSpPr txBox="1"/>
          <p:nvPr/>
        </p:nvSpPr>
        <p:spPr>
          <a:xfrm>
            <a:off x="6045545" y="2308910"/>
            <a:ext cx="30332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МАОУ «Школа № 96 Эврика-Развитие»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4EDF18A-73BF-4AF4-99A8-7CD2DF45A13C}"/>
              </a:ext>
            </a:extLst>
          </p:cNvPr>
          <p:cNvSpPr txBox="1"/>
          <p:nvPr/>
        </p:nvSpPr>
        <p:spPr>
          <a:xfrm>
            <a:off x="143115" y="5543995"/>
            <a:ext cx="34570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МАОУ « Гимназия № 76»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8D9C8FB-295B-4EBA-99FE-A114D1FE66F6}"/>
              </a:ext>
            </a:extLst>
          </p:cNvPr>
          <p:cNvSpPr txBox="1"/>
          <p:nvPr/>
        </p:nvSpPr>
        <p:spPr>
          <a:xfrm>
            <a:off x="6056457" y="5328551"/>
            <a:ext cx="32697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«Школа № 82»</a:t>
            </a:r>
          </a:p>
        </p:txBody>
      </p:sp>
    </p:spTree>
    <p:extLst>
      <p:ext uri="{BB962C8B-B14F-4D97-AF65-F5344CB8AC3E}">
        <p14:creationId xmlns="" xmlns:p14="http://schemas.microsoft.com/office/powerpoint/2010/main" val="106929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>
            <a:extLst>
              <a:ext uri="{FF2B5EF4-FFF2-40B4-BE49-F238E27FC236}">
                <a16:creationId xmlns="" xmlns:a16="http://schemas.microsoft.com/office/drawing/2014/main" id="{F4378317-C47F-4C2A-800C-EA4D4296B1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0632" y="620688"/>
            <a:ext cx="4536504" cy="1470025"/>
          </a:xfrm>
        </p:spPr>
        <p:txBody>
          <a:bodyPr>
            <a:noAutofit/>
          </a:bodyPr>
          <a:lstStyle/>
          <a:p>
            <a:r>
              <a:rPr lang="ru-RU" sz="3600" b="1" i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ПРОЕКТА</a:t>
            </a:r>
          </a:p>
        </p:txBody>
      </p:sp>
      <p:grpSp>
        <p:nvGrpSpPr>
          <p:cNvPr id="6" name="Gruppieren 1">
            <a:extLst>
              <a:ext uri="{FF2B5EF4-FFF2-40B4-BE49-F238E27FC236}">
                <a16:creationId xmlns="" xmlns:a16="http://schemas.microsoft.com/office/drawing/2014/main" id="{E085E313-85E4-4878-9481-158388C01D45}"/>
              </a:ext>
            </a:extLst>
          </p:cNvPr>
          <p:cNvGrpSpPr/>
          <p:nvPr/>
        </p:nvGrpSpPr>
        <p:grpSpPr>
          <a:xfrm>
            <a:off x="107504" y="1700808"/>
            <a:ext cx="8928992" cy="4321746"/>
            <a:chOff x="323850" y="1552575"/>
            <a:chExt cx="8497092" cy="4249738"/>
          </a:xfrm>
          <a:effectLst>
            <a:outerShdw blurRad="228600" dir="18900000" sy="23000" kx="-1200000" algn="bl" rotWithShape="0">
              <a:prstClr val="black">
                <a:alpha val="20000"/>
              </a:prstClr>
            </a:outerShdw>
            <a:reflection blurRad="177800" stA="23000" endPos="38500" dist="101600" dir="5400000" sy="-100000" algn="bl" rotWithShape="0"/>
          </a:effectLst>
        </p:grpSpPr>
        <p:sp>
          <p:nvSpPr>
            <p:cNvPr id="7" name="AutoShape 20">
              <a:extLst>
                <a:ext uri="{FF2B5EF4-FFF2-40B4-BE49-F238E27FC236}">
                  <a16:creationId xmlns="" xmlns:a16="http://schemas.microsoft.com/office/drawing/2014/main" id="{F8988DE9-433A-4818-BEAB-C1C0D753B12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23850" y="1552575"/>
              <a:ext cx="8497092" cy="4249738"/>
            </a:xfrm>
            <a:prstGeom prst="homePlate">
              <a:avLst>
                <a:gd name="adj" fmla="val 20359"/>
              </a:avLst>
            </a:prstGeom>
            <a:solidFill>
              <a:srgbClr val="FFFFFF"/>
            </a:solidFill>
            <a:ln w="12700" algn="ctr">
              <a:solidFill>
                <a:srgbClr val="DDDDDD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88000" tIns="0" rIns="0" bIns="0" anchor="ctr"/>
            <a:lstStyle/>
            <a:p>
              <a:pPr marL="190500" indent="-190500">
                <a:lnSpc>
                  <a:spcPct val="95000"/>
                </a:lnSpc>
                <a:spcAft>
                  <a:spcPct val="40000"/>
                </a:spcAft>
                <a:buClr>
                  <a:srgbClr val="FFFFFF"/>
                </a:buClr>
                <a:defRPr/>
              </a:pPr>
              <a:endParaRPr lang="de-DE" sz="2000" b="1" noProof="1">
                <a:solidFill>
                  <a:srgbClr val="000000"/>
                </a:solidFill>
              </a:endParaRPr>
            </a:p>
          </p:txBody>
        </p:sp>
        <p:sp>
          <p:nvSpPr>
            <p:cNvPr id="8" name="Eingekerbter Richtungspfeil 14">
              <a:extLst>
                <a:ext uri="{FF2B5EF4-FFF2-40B4-BE49-F238E27FC236}">
                  <a16:creationId xmlns="" xmlns:a16="http://schemas.microsoft.com/office/drawing/2014/main" id="{966054CA-7D65-40A0-AC89-DEB8EB050C79}"/>
                </a:ext>
              </a:extLst>
            </p:cNvPr>
            <p:cNvSpPr/>
            <p:nvPr/>
          </p:nvSpPr>
          <p:spPr bwMode="gray">
            <a:xfrm>
              <a:off x="2946793" y="1654629"/>
              <a:ext cx="3191554" cy="4031959"/>
            </a:xfrm>
            <a:prstGeom prst="chevron">
              <a:avLst>
                <a:gd name="adj" fmla="val 25230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blurRad="127000" dist="63500" dir="2700000" algn="ctr" rotWithShape="0">
                <a:schemeClr val="tx1"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marL="285750" indent="-285750">
                <a:buFont typeface="Wingdings" pitchFamily="2" charset="2"/>
                <a:buChar char="§"/>
              </a:pPr>
              <a:endParaRPr lang="en-US" sz="1600" noProof="1">
                <a:solidFill>
                  <a:srgbClr val="000000"/>
                </a:solidFill>
              </a:endParaRPr>
            </a:p>
          </p:txBody>
        </p:sp>
        <p:sp>
          <p:nvSpPr>
            <p:cNvPr id="9" name="_color1">
              <a:extLst>
                <a:ext uri="{FF2B5EF4-FFF2-40B4-BE49-F238E27FC236}">
                  <a16:creationId xmlns="" xmlns:a16="http://schemas.microsoft.com/office/drawing/2014/main" id="{C37723CB-6A5B-4CB4-A0EB-37D4C43828A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23516" y="1655792"/>
              <a:ext cx="3188335" cy="4030905"/>
            </a:xfrm>
            <a:prstGeom prst="homePlate">
              <a:avLst>
                <a:gd name="adj" fmla="val 25000"/>
              </a:avLst>
            </a:prstGeom>
            <a:solidFill>
              <a:srgbClr val="FFFFFF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80000" tIns="0" rIns="144000" bIns="0" anchor="ctr"/>
            <a:lstStyle/>
            <a:p>
              <a:pPr marL="180000" lvl="0" indent="-180000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itchFamily="2" charset="2"/>
                <a:buChar char="§"/>
                <a:defRPr/>
              </a:pPr>
              <a:endParaRPr lang="en-US" sz="1600" noProof="1">
                <a:solidFill>
                  <a:srgbClr val="000000"/>
                </a:solidFill>
              </a:endParaRPr>
            </a:p>
          </p:txBody>
        </p:sp>
        <p:sp>
          <p:nvSpPr>
            <p:cNvPr id="10" name="Eingekerbter Richtungspfeil 15">
              <a:extLst>
                <a:ext uri="{FF2B5EF4-FFF2-40B4-BE49-F238E27FC236}">
                  <a16:creationId xmlns="" xmlns:a16="http://schemas.microsoft.com/office/drawing/2014/main" id="{6C93FF13-7D38-41F3-87B2-EADE9ED769BC}"/>
                </a:ext>
              </a:extLst>
            </p:cNvPr>
            <p:cNvSpPr/>
            <p:nvPr/>
          </p:nvSpPr>
          <p:spPr bwMode="gray">
            <a:xfrm>
              <a:off x="5490891" y="1654629"/>
              <a:ext cx="3191554" cy="4031959"/>
            </a:xfrm>
            <a:prstGeom prst="chevron">
              <a:avLst>
                <a:gd name="adj" fmla="val 25230"/>
              </a:avLst>
            </a:prstGeom>
            <a:gradFill>
              <a:gsLst>
                <a:gs pos="100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5400000" scaled="0"/>
            </a:gra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blurRad="127000" dist="63500" dir="2700000" algn="ctr" rotWithShape="0">
                <a:schemeClr val="tx1"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marL="285750" indent="-285750">
                <a:buFont typeface="Wingdings" pitchFamily="2" charset="2"/>
                <a:buChar char="§"/>
              </a:pPr>
              <a:endParaRPr lang="en-US" sz="1600" noProof="1">
                <a:solidFill>
                  <a:schemeClr val="bg1"/>
                </a:solidFill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D7A1552-F869-41D2-8D98-AAE044EEB44D}"/>
              </a:ext>
            </a:extLst>
          </p:cNvPr>
          <p:cNvSpPr txBox="1"/>
          <p:nvPr/>
        </p:nvSpPr>
        <p:spPr>
          <a:xfrm>
            <a:off x="257287" y="3395314"/>
            <a:ext cx="30415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noProof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 МАТЕМАТИЧЕСКОГО ОБРАЗОВАНИЯ</a:t>
            </a:r>
            <a:endParaRPr lang="en-US" sz="1600" b="1" noProof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1A25874-9622-4212-AAB1-942519A9FFB3}"/>
              </a:ext>
            </a:extLst>
          </p:cNvPr>
          <p:cNvSpPr txBox="1"/>
          <p:nvPr/>
        </p:nvSpPr>
        <p:spPr>
          <a:xfrm>
            <a:off x="3606820" y="3439551"/>
            <a:ext cx="2918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РАЗВИТИЕ ПЕДАГОГОВ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D10DB96-7BE4-46BC-96B2-B91FC8D4554A}"/>
              </a:ext>
            </a:extLst>
          </p:cNvPr>
          <p:cNvSpPr txBox="1"/>
          <p:nvPr/>
        </p:nvSpPr>
        <p:spPr>
          <a:xfrm>
            <a:off x="6627136" y="3316120"/>
            <a:ext cx="19230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РЕЙТИНГА ДЕТСКОГО САДА</a:t>
            </a:r>
          </a:p>
        </p:txBody>
      </p:sp>
    </p:spTree>
    <p:extLst>
      <p:ext uri="{BB962C8B-B14F-4D97-AF65-F5344CB8AC3E}">
        <p14:creationId xmlns="" xmlns:p14="http://schemas.microsoft.com/office/powerpoint/2010/main" val="251925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8">
            <a:extLst>
              <a:ext uri="{FF2B5EF4-FFF2-40B4-BE49-F238E27FC236}">
                <a16:creationId xmlns="" xmlns:a16="http://schemas.microsoft.com/office/drawing/2014/main" id="{DB69B8E0-3BD5-44F9-8B96-5AD5878E8DFC}"/>
              </a:ext>
            </a:extLst>
          </p:cNvPr>
          <p:cNvSpPr>
            <a:spLocks noChangeArrowheads="1"/>
          </p:cNvSpPr>
          <p:nvPr/>
        </p:nvSpPr>
        <p:spPr bwMode="gray">
          <a:xfrm rot="10800000">
            <a:off x="4699387" y="4568620"/>
            <a:ext cx="3619620" cy="1654117"/>
          </a:xfrm>
          <a:prstGeom prst="upArrow">
            <a:avLst>
              <a:gd name="adj1" fmla="val 57824"/>
              <a:gd name="adj2" fmla="val 54398"/>
            </a:avLst>
          </a:prstGeom>
          <a:gradFill rotWithShape="1">
            <a:gsLst>
              <a:gs pos="0">
                <a:srgbClr val="8F8CD2"/>
              </a:gs>
              <a:gs pos="100000">
                <a:srgbClr val="8F8CD2">
                  <a:gamma/>
                  <a:tint val="0"/>
                  <a:invGamma/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AutoShape 4">
            <a:extLst>
              <a:ext uri="{FF2B5EF4-FFF2-40B4-BE49-F238E27FC236}">
                <a16:creationId xmlns="" xmlns:a16="http://schemas.microsoft.com/office/drawing/2014/main" id="{4128A411-6859-487B-88FF-3BD1148FDC3B}"/>
              </a:ext>
            </a:extLst>
          </p:cNvPr>
          <p:cNvSpPr>
            <a:spLocks noChangeArrowheads="1"/>
          </p:cNvSpPr>
          <p:nvPr/>
        </p:nvSpPr>
        <p:spPr bwMode="gray">
          <a:xfrm>
            <a:off x="467544" y="1273878"/>
            <a:ext cx="5791200" cy="5746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9999FF"/>
              </a:gs>
              <a:gs pos="48000">
                <a:srgbClr val="9999FF"/>
              </a:gs>
              <a:gs pos="100000">
                <a:schemeClr val="bg1"/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B2B2B2"/>
            </a:outerShdw>
          </a:effectLst>
        </p:spPr>
        <p:txBody>
          <a:bodyPr wrap="none" anchor="ctr"/>
          <a:lstStyle/>
          <a:p>
            <a:pPr algn="ctr"/>
            <a:r>
              <a:rPr 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КАДРОВ</a:t>
            </a:r>
            <a:endParaRPr 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utoShape 4">
            <a:extLst>
              <a:ext uri="{FF2B5EF4-FFF2-40B4-BE49-F238E27FC236}">
                <a16:creationId xmlns="" xmlns:a16="http://schemas.microsoft.com/office/drawing/2014/main" id="{2C9AE1F5-0C0A-4C0E-B656-83DF35DB8530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15616" y="2114777"/>
            <a:ext cx="5791200" cy="5746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9999FF"/>
              </a:gs>
              <a:gs pos="48000">
                <a:srgbClr val="9999FF"/>
              </a:gs>
              <a:gs pos="100000">
                <a:schemeClr val="bg1"/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B2B2B2"/>
            </a:outerShdw>
          </a:effectLst>
        </p:spPr>
        <p:txBody>
          <a:bodyPr wrap="none" anchor="ctr"/>
          <a:lstStyle/>
          <a:p>
            <a:pPr algn="ctr"/>
            <a:r>
              <a:rPr 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ДИДАКТИЧЕСКОЕ ОСНАЩЕНИЕ</a:t>
            </a:r>
            <a:endParaRPr 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AutoShape 4">
            <a:extLst>
              <a:ext uri="{FF2B5EF4-FFF2-40B4-BE49-F238E27FC236}">
                <a16:creationId xmlns="" xmlns:a16="http://schemas.microsoft.com/office/drawing/2014/main" id="{EBD234D8-324F-4E3A-94A0-42378367C796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72150" y="2980157"/>
            <a:ext cx="5791200" cy="5746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9999FF"/>
              </a:gs>
              <a:gs pos="48000">
                <a:srgbClr val="9999FF"/>
              </a:gs>
              <a:gs pos="100000">
                <a:schemeClr val="bg1"/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B2B2B2"/>
            </a:outerShdw>
          </a:effectLst>
        </p:spPr>
        <p:txBody>
          <a:bodyPr wrap="none" anchor="ctr"/>
          <a:lstStyle/>
          <a:p>
            <a:pPr algn="ctr"/>
            <a:r>
              <a:rPr 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МАТЕРИАЛЬНО-ТЕХНИЧЕСКАЯ БАЗА</a:t>
            </a:r>
            <a:endParaRPr 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="" xmlns:a16="http://schemas.microsoft.com/office/drawing/2014/main" id="{12016888-0EA8-41A8-910B-A6076D7D4FBC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83768" y="3845537"/>
            <a:ext cx="5791200" cy="5746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9999FF"/>
              </a:gs>
              <a:gs pos="48000">
                <a:srgbClr val="9999FF"/>
              </a:gs>
              <a:gs pos="100000">
                <a:schemeClr val="bg1"/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B2B2B2"/>
            </a:outerShdw>
          </a:effectLst>
        </p:spPr>
        <p:txBody>
          <a:bodyPr wrap="none" anchor="ctr"/>
          <a:lstStyle/>
          <a:p>
            <a:pPr algn="ctr"/>
            <a:r>
              <a:rPr 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ИКТ</a:t>
            </a:r>
            <a:endParaRPr 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AutoShape 4">
            <a:extLst>
              <a:ext uri="{FF2B5EF4-FFF2-40B4-BE49-F238E27FC236}">
                <a16:creationId xmlns="" xmlns:a16="http://schemas.microsoft.com/office/drawing/2014/main" id="{1B589E64-CDF3-4E6F-8410-B5DE29E80880}"/>
              </a:ext>
            </a:extLst>
          </p:cNvPr>
          <p:cNvSpPr>
            <a:spLocks noChangeArrowheads="1"/>
          </p:cNvSpPr>
          <p:nvPr/>
        </p:nvSpPr>
        <p:spPr bwMode="gray">
          <a:xfrm>
            <a:off x="992277" y="5409519"/>
            <a:ext cx="4143603" cy="1018155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B2B2B2"/>
            </a:outerShdw>
          </a:effectLst>
        </p:spPr>
        <p:txBody>
          <a:bodyPr wrap="none" anchor="ctr"/>
          <a:lstStyle/>
          <a:p>
            <a:pPr algn="ctr"/>
            <a:endParaRPr 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4713217E-C149-4862-ABBF-C357BE22BE80}"/>
              </a:ext>
            </a:extLst>
          </p:cNvPr>
          <p:cNvSpPr txBox="1"/>
          <p:nvPr/>
        </p:nvSpPr>
        <p:spPr>
          <a:xfrm>
            <a:off x="1500565" y="5409519"/>
            <a:ext cx="31270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ИТОГО:</a:t>
            </a:r>
          </a:p>
          <a:p>
            <a:pPr algn="ctr"/>
            <a:r>
              <a:rPr lang="ru-RU" sz="32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 млн. руб.</a:t>
            </a:r>
          </a:p>
        </p:txBody>
      </p:sp>
      <p:sp>
        <p:nvSpPr>
          <p:cNvPr id="18" name="Заголовок 4">
            <a:extLst>
              <a:ext uri="{FF2B5EF4-FFF2-40B4-BE49-F238E27FC236}">
                <a16:creationId xmlns="" xmlns:a16="http://schemas.microsoft.com/office/drawing/2014/main" id="{DF6846A1-97C4-4F2E-BF19-F8196D00D771}"/>
              </a:ext>
            </a:extLst>
          </p:cNvPr>
          <p:cNvSpPr txBox="1">
            <a:spLocks/>
          </p:cNvSpPr>
          <p:nvPr/>
        </p:nvSpPr>
        <p:spPr>
          <a:xfrm>
            <a:off x="1745503" y="85754"/>
            <a:ext cx="640871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i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ФИНАНСИРОВАНИЕ ПРОЕКТА</a:t>
            </a:r>
          </a:p>
        </p:txBody>
      </p:sp>
    </p:spTree>
    <p:extLst>
      <p:ext uri="{BB962C8B-B14F-4D97-AF65-F5344CB8AC3E}">
        <p14:creationId xmlns="" xmlns:p14="http://schemas.microsoft.com/office/powerpoint/2010/main" val="416228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50BAB9AC-A1D5-4A87-BF1D-DE65FBF1B6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78" y="900704"/>
            <a:ext cx="2733849" cy="3610744"/>
          </a:xfrm>
          <a:prstGeom prst="rect">
            <a:avLst/>
          </a:prstGeom>
          <a:effectLst>
            <a:softEdge rad="381000"/>
          </a:effec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28AEEB4-0956-4186-9967-E50C126BB8AF}"/>
              </a:ext>
            </a:extLst>
          </p:cNvPr>
          <p:cNvSpPr txBox="1"/>
          <p:nvPr/>
        </p:nvSpPr>
        <p:spPr>
          <a:xfrm>
            <a:off x="2842581" y="900704"/>
            <a:ext cx="61926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Концепции математического образования</a:t>
            </a:r>
          </a:p>
          <a:p>
            <a:pPr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России</a:t>
            </a:r>
          </a:p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Указ Президента РФ В.В. Путина </a:t>
            </a:r>
          </a:p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599, от 7 мая 2012 г. </a:t>
            </a:r>
          </a:p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 О разработке Концепции развития математического образования в РФ»</a:t>
            </a:r>
          </a:p>
        </p:txBody>
      </p:sp>
      <p:sp>
        <p:nvSpPr>
          <p:cNvPr id="8" name="AutoShape 37">
            <a:extLst>
              <a:ext uri="{FF2B5EF4-FFF2-40B4-BE49-F238E27FC236}">
                <a16:creationId xmlns="" xmlns:a16="http://schemas.microsoft.com/office/drawing/2014/main" id="{F2312E96-D0E3-41C8-A0EB-85923E08A0C8}"/>
              </a:ext>
            </a:extLst>
          </p:cNvPr>
          <p:cNvSpPr>
            <a:spLocks noChangeArrowheads="1"/>
          </p:cNvSpPr>
          <p:nvPr/>
        </p:nvSpPr>
        <p:spPr bwMode="gray">
          <a:xfrm>
            <a:off x="2892234" y="3284984"/>
            <a:ext cx="6048672" cy="3024336"/>
          </a:xfrm>
          <a:prstGeom prst="roundRect">
            <a:avLst>
              <a:gd name="adj" fmla="val 17509"/>
            </a:avLst>
          </a:prstGeom>
          <a:solidFill>
            <a:srgbClr val="9999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20A8562-1802-43D6-9C6F-C73F472A522B}"/>
              </a:ext>
            </a:extLst>
          </p:cNvPr>
          <p:cNvSpPr txBox="1"/>
          <p:nvPr/>
        </p:nvSpPr>
        <p:spPr>
          <a:xfrm>
            <a:off x="3421614" y="3402751"/>
            <a:ext cx="51125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настоящей Концепции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вывести российское математическое образование на лидирующее положение в мире. Математика в России должна стать передовой и привлекательной областью знания и деятельности, получение математических знаний – осознанным и внутренне мотивированным процессом.</a:t>
            </a:r>
          </a:p>
        </p:txBody>
      </p:sp>
    </p:spTree>
    <p:extLst>
      <p:ext uri="{BB962C8B-B14F-4D97-AF65-F5344CB8AC3E}">
        <p14:creationId xmlns="" xmlns:p14="http://schemas.microsoft.com/office/powerpoint/2010/main" val="161048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128" y="2132856"/>
            <a:ext cx="7848872" cy="1470025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5400" b="1" cap="all" dirty="0">
                <a:ln w="0"/>
                <a:solidFill>
                  <a:srgbClr val="333399"/>
                </a:solidFill>
                <a:effectLst>
                  <a:reflection blurRad="12700" stA="50000" endPos="50000" dist="5000" dir="5400000" sy="-100000" rotWithShape="0"/>
                </a:effectLst>
              </a:rPr>
              <a:t>Спасибо за внимание!</a:t>
            </a:r>
            <a:endParaRPr lang="uk-UA" sz="5400" b="1" cap="all" dirty="0">
              <a:ln w="0"/>
              <a:solidFill>
                <a:srgbClr val="333399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635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0">
            <a:extLst>
              <a:ext uri="{FF2B5EF4-FFF2-40B4-BE49-F238E27FC236}">
                <a16:creationId xmlns="" xmlns:a16="http://schemas.microsoft.com/office/drawing/2014/main" id="{58D6AE4B-DDE8-4016-A5F4-1BB3F9C78EDB}"/>
              </a:ext>
            </a:extLst>
          </p:cNvPr>
          <p:cNvGrpSpPr>
            <a:grpSpLocks/>
          </p:cNvGrpSpPr>
          <p:nvPr/>
        </p:nvGrpSpPr>
        <p:grpSpPr bwMode="auto">
          <a:xfrm>
            <a:off x="3119887" y="1999197"/>
            <a:ext cx="2828335" cy="2689833"/>
            <a:chOff x="2016" y="1920"/>
            <a:chExt cx="1680" cy="1680"/>
          </a:xfrm>
        </p:grpSpPr>
        <p:sp>
          <p:nvSpPr>
            <p:cNvPr id="5" name="Oval 41">
              <a:extLst>
                <a:ext uri="{FF2B5EF4-FFF2-40B4-BE49-F238E27FC236}">
                  <a16:creationId xmlns="" xmlns:a16="http://schemas.microsoft.com/office/drawing/2014/main" id="{D62FA576-A1CE-4DD1-A3D6-E6757AD12F2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3333CC"/>
                </a:gs>
                <a:gs pos="100000">
                  <a:srgbClr val="FF33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Freeform 42">
              <a:extLst>
                <a:ext uri="{FF2B5EF4-FFF2-40B4-BE49-F238E27FC236}">
                  <a16:creationId xmlns="" xmlns:a16="http://schemas.microsoft.com/office/drawing/2014/main" id="{27A03046-0880-4E88-AFB6-1ADEC21B037B}"/>
                </a:ext>
              </a:extLst>
            </p:cNvPr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solidFill>
              <a:srgbClr val="6666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5A45103-FBFB-4CAF-8FB3-6B716063074D}"/>
              </a:ext>
            </a:extLst>
          </p:cNvPr>
          <p:cNvSpPr txBox="1"/>
          <p:nvPr/>
        </p:nvSpPr>
        <p:spPr>
          <a:xfrm>
            <a:off x="2642576" y="2647615"/>
            <a:ext cx="37670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ЗАДАЧИ ПРОЕКТА</a:t>
            </a:r>
          </a:p>
        </p:txBody>
      </p:sp>
      <p:sp>
        <p:nvSpPr>
          <p:cNvPr id="8" name="Freeform 26">
            <a:extLst>
              <a:ext uri="{FF2B5EF4-FFF2-40B4-BE49-F238E27FC236}">
                <a16:creationId xmlns="" xmlns:a16="http://schemas.microsoft.com/office/drawing/2014/main" id="{F886BDD2-3EE7-4FEA-8B36-424255A3C43A}"/>
              </a:ext>
            </a:extLst>
          </p:cNvPr>
          <p:cNvSpPr>
            <a:spLocks/>
          </p:cNvSpPr>
          <p:nvPr/>
        </p:nvSpPr>
        <p:spPr bwMode="gray">
          <a:xfrm rot="14400000">
            <a:off x="4609034" y="1822818"/>
            <a:ext cx="2465388" cy="769938"/>
          </a:xfrm>
          <a:custGeom>
            <a:avLst/>
            <a:gdLst>
              <a:gd name="T0" fmla="*/ 1405 w 1717"/>
              <a:gd name="T1" fmla="*/ 102 h 484"/>
              <a:gd name="T2" fmla="*/ 1540 w 1717"/>
              <a:gd name="T3" fmla="*/ 395 h 484"/>
              <a:gd name="T4" fmla="*/ 1472 w 1717"/>
              <a:gd name="T5" fmla="*/ 369 h 484"/>
              <a:gd name="T6" fmla="*/ 1373 w 1717"/>
              <a:gd name="T7" fmla="*/ 403 h 484"/>
              <a:gd name="T8" fmla="*/ 1274 w 1717"/>
              <a:gd name="T9" fmla="*/ 433 h 484"/>
              <a:gd name="T10" fmla="*/ 1160 w 1717"/>
              <a:gd name="T11" fmla="*/ 458 h 484"/>
              <a:gd name="T12" fmla="*/ 1062 w 1717"/>
              <a:gd name="T13" fmla="*/ 472 h 484"/>
              <a:gd name="T14" fmla="*/ 968 w 1717"/>
              <a:gd name="T15" fmla="*/ 479 h 484"/>
              <a:gd name="T16" fmla="*/ 872 w 1717"/>
              <a:gd name="T17" fmla="*/ 479 h 484"/>
              <a:gd name="T18" fmla="*/ 766 w 1717"/>
              <a:gd name="T19" fmla="*/ 468 h 484"/>
              <a:gd name="T20" fmla="*/ 634 w 1717"/>
              <a:gd name="T21" fmla="*/ 439 h 484"/>
              <a:gd name="T22" fmla="*/ 524 w 1717"/>
              <a:gd name="T23" fmla="*/ 407 h 484"/>
              <a:gd name="T24" fmla="*/ 435 w 1717"/>
              <a:gd name="T25" fmla="*/ 373 h 484"/>
              <a:gd name="T26" fmla="*/ 344 w 1717"/>
              <a:gd name="T27" fmla="*/ 326 h 484"/>
              <a:gd name="T28" fmla="*/ 242 w 1717"/>
              <a:gd name="T29" fmla="*/ 256 h 484"/>
              <a:gd name="T30" fmla="*/ 157 w 1717"/>
              <a:gd name="T31" fmla="*/ 186 h 484"/>
              <a:gd name="T32" fmla="*/ 102 w 1717"/>
              <a:gd name="T33" fmla="*/ 132 h 484"/>
              <a:gd name="T34" fmla="*/ 0 w 1717"/>
              <a:gd name="T35" fmla="*/ 0 h 484"/>
              <a:gd name="T36" fmla="*/ 135 w 1717"/>
              <a:gd name="T37" fmla="*/ 124 h 484"/>
              <a:gd name="T38" fmla="*/ 219 w 1717"/>
              <a:gd name="T39" fmla="*/ 186 h 484"/>
              <a:gd name="T40" fmla="*/ 307 w 1717"/>
              <a:gd name="T41" fmla="*/ 231 h 484"/>
              <a:gd name="T42" fmla="*/ 395 w 1717"/>
              <a:gd name="T43" fmla="*/ 267 h 484"/>
              <a:gd name="T44" fmla="*/ 487 w 1717"/>
              <a:gd name="T45" fmla="*/ 293 h 484"/>
              <a:gd name="T46" fmla="*/ 571 w 1717"/>
              <a:gd name="T47" fmla="*/ 309 h 484"/>
              <a:gd name="T48" fmla="*/ 673 w 1717"/>
              <a:gd name="T49" fmla="*/ 318 h 484"/>
              <a:gd name="T50" fmla="*/ 766 w 1717"/>
              <a:gd name="T51" fmla="*/ 318 h 484"/>
              <a:gd name="T52" fmla="*/ 890 w 1717"/>
              <a:gd name="T53" fmla="*/ 311 h 484"/>
              <a:gd name="T54" fmla="*/ 1000 w 1717"/>
              <a:gd name="T55" fmla="*/ 296 h 484"/>
              <a:gd name="T56" fmla="*/ 1106 w 1717"/>
              <a:gd name="T57" fmla="*/ 274 h 484"/>
              <a:gd name="T58" fmla="*/ 1212 w 1717"/>
              <a:gd name="T59" fmla="*/ 245 h 484"/>
              <a:gd name="T60" fmla="*/ 1318 w 1717"/>
              <a:gd name="T61" fmla="*/ 209 h 484"/>
              <a:gd name="T62" fmla="*/ 1427 w 1717"/>
              <a:gd name="T63" fmla="*/ 153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17" h="484">
                <a:moveTo>
                  <a:pt x="1427" y="153"/>
                </a:moveTo>
                <a:lnTo>
                  <a:pt x="1405" y="102"/>
                </a:lnTo>
                <a:lnTo>
                  <a:pt x="1716" y="132"/>
                </a:lnTo>
                <a:lnTo>
                  <a:pt x="1540" y="395"/>
                </a:lnTo>
                <a:lnTo>
                  <a:pt x="1519" y="344"/>
                </a:lnTo>
                <a:lnTo>
                  <a:pt x="1472" y="369"/>
                </a:lnTo>
                <a:lnTo>
                  <a:pt x="1413" y="391"/>
                </a:lnTo>
                <a:lnTo>
                  <a:pt x="1373" y="403"/>
                </a:lnTo>
                <a:lnTo>
                  <a:pt x="1328" y="418"/>
                </a:lnTo>
                <a:lnTo>
                  <a:pt x="1274" y="433"/>
                </a:lnTo>
                <a:lnTo>
                  <a:pt x="1219" y="447"/>
                </a:lnTo>
                <a:lnTo>
                  <a:pt x="1160" y="458"/>
                </a:lnTo>
                <a:lnTo>
                  <a:pt x="1117" y="464"/>
                </a:lnTo>
                <a:lnTo>
                  <a:pt x="1062" y="472"/>
                </a:lnTo>
                <a:lnTo>
                  <a:pt x="1007" y="479"/>
                </a:lnTo>
                <a:lnTo>
                  <a:pt x="968" y="479"/>
                </a:lnTo>
                <a:lnTo>
                  <a:pt x="916" y="483"/>
                </a:lnTo>
                <a:lnTo>
                  <a:pt x="872" y="479"/>
                </a:lnTo>
                <a:lnTo>
                  <a:pt x="817" y="475"/>
                </a:lnTo>
                <a:lnTo>
                  <a:pt x="766" y="468"/>
                </a:lnTo>
                <a:lnTo>
                  <a:pt x="701" y="453"/>
                </a:lnTo>
                <a:lnTo>
                  <a:pt x="634" y="439"/>
                </a:lnTo>
                <a:lnTo>
                  <a:pt x="576" y="424"/>
                </a:lnTo>
                <a:lnTo>
                  <a:pt x="524" y="407"/>
                </a:lnTo>
                <a:lnTo>
                  <a:pt x="476" y="391"/>
                </a:lnTo>
                <a:lnTo>
                  <a:pt x="435" y="373"/>
                </a:lnTo>
                <a:lnTo>
                  <a:pt x="384" y="349"/>
                </a:lnTo>
                <a:lnTo>
                  <a:pt x="344" y="326"/>
                </a:lnTo>
                <a:lnTo>
                  <a:pt x="293" y="293"/>
                </a:lnTo>
                <a:lnTo>
                  <a:pt x="242" y="256"/>
                </a:lnTo>
                <a:lnTo>
                  <a:pt x="205" y="226"/>
                </a:lnTo>
                <a:lnTo>
                  <a:pt x="157" y="186"/>
                </a:lnTo>
                <a:lnTo>
                  <a:pt x="124" y="158"/>
                </a:lnTo>
                <a:lnTo>
                  <a:pt x="102" y="132"/>
                </a:lnTo>
                <a:lnTo>
                  <a:pt x="62" y="88"/>
                </a:lnTo>
                <a:lnTo>
                  <a:pt x="0" y="0"/>
                </a:lnTo>
                <a:lnTo>
                  <a:pt x="91" y="88"/>
                </a:lnTo>
                <a:lnTo>
                  <a:pt x="135" y="124"/>
                </a:lnTo>
                <a:lnTo>
                  <a:pt x="175" y="158"/>
                </a:lnTo>
                <a:lnTo>
                  <a:pt x="219" y="186"/>
                </a:lnTo>
                <a:lnTo>
                  <a:pt x="263" y="209"/>
                </a:lnTo>
                <a:lnTo>
                  <a:pt x="307" y="231"/>
                </a:lnTo>
                <a:lnTo>
                  <a:pt x="355" y="253"/>
                </a:lnTo>
                <a:lnTo>
                  <a:pt x="395" y="267"/>
                </a:lnTo>
                <a:lnTo>
                  <a:pt x="439" y="282"/>
                </a:lnTo>
                <a:lnTo>
                  <a:pt x="487" y="293"/>
                </a:lnTo>
                <a:lnTo>
                  <a:pt x="534" y="301"/>
                </a:lnTo>
                <a:lnTo>
                  <a:pt x="571" y="309"/>
                </a:lnTo>
                <a:lnTo>
                  <a:pt x="622" y="312"/>
                </a:lnTo>
                <a:lnTo>
                  <a:pt x="673" y="318"/>
                </a:lnTo>
                <a:lnTo>
                  <a:pt x="718" y="318"/>
                </a:lnTo>
                <a:lnTo>
                  <a:pt x="766" y="318"/>
                </a:lnTo>
                <a:lnTo>
                  <a:pt x="828" y="318"/>
                </a:lnTo>
                <a:lnTo>
                  <a:pt x="890" y="311"/>
                </a:lnTo>
                <a:lnTo>
                  <a:pt x="949" y="304"/>
                </a:lnTo>
                <a:lnTo>
                  <a:pt x="1000" y="296"/>
                </a:lnTo>
                <a:lnTo>
                  <a:pt x="1058" y="285"/>
                </a:lnTo>
                <a:lnTo>
                  <a:pt x="1106" y="274"/>
                </a:lnTo>
                <a:lnTo>
                  <a:pt x="1156" y="260"/>
                </a:lnTo>
                <a:lnTo>
                  <a:pt x="1212" y="245"/>
                </a:lnTo>
                <a:lnTo>
                  <a:pt x="1259" y="231"/>
                </a:lnTo>
                <a:lnTo>
                  <a:pt x="1318" y="209"/>
                </a:lnTo>
                <a:lnTo>
                  <a:pt x="1362" y="190"/>
                </a:lnTo>
                <a:lnTo>
                  <a:pt x="1427" y="153"/>
                </a:lnTo>
              </a:path>
            </a:pathLst>
          </a:custGeom>
          <a:solidFill>
            <a:srgbClr val="6699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Freeform 25">
            <a:extLst>
              <a:ext uri="{FF2B5EF4-FFF2-40B4-BE49-F238E27FC236}">
                <a16:creationId xmlns="" xmlns:a16="http://schemas.microsoft.com/office/drawing/2014/main" id="{BCA4E3B8-85CD-47E5-A982-99CA0DC4D7E4}"/>
              </a:ext>
            </a:extLst>
          </p:cNvPr>
          <p:cNvSpPr>
            <a:spLocks/>
          </p:cNvSpPr>
          <p:nvPr/>
        </p:nvSpPr>
        <p:spPr bwMode="gray">
          <a:xfrm rot="10800000">
            <a:off x="2683514" y="1314073"/>
            <a:ext cx="2466975" cy="769938"/>
          </a:xfrm>
          <a:custGeom>
            <a:avLst/>
            <a:gdLst>
              <a:gd name="T0" fmla="*/ 1405 w 1717"/>
              <a:gd name="T1" fmla="*/ 102 h 484"/>
              <a:gd name="T2" fmla="*/ 1540 w 1717"/>
              <a:gd name="T3" fmla="*/ 395 h 484"/>
              <a:gd name="T4" fmla="*/ 1472 w 1717"/>
              <a:gd name="T5" fmla="*/ 369 h 484"/>
              <a:gd name="T6" fmla="*/ 1373 w 1717"/>
              <a:gd name="T7" fmla="*/ 403 h 484"/>
              <a:gd name="T8" fmla="*/ 1274 w 1717"/>
              <a:gd name="T9" fmla="*/ 433 h 484"/>
              <a:gd name="T10" fmla="*/ 1160 w 1717"/>
              <a:gd name="T11" fmla="*/ 458 h 484"/>
              <a:gd name="T12" fmla="*/ 1062 w 1717"/>
              <a:gd name="T13" fmla="*/ 472 h 484"/>
              <a:gd name="T14" fmla="*/ 968 w 1717"/>
              <a:gd name="T15" fmla="*/ 479 h 484"/>
              <a:gd name="T16" fmla="*/ 872 w 1717"/>
              <a:gd name="T17" fmla="*/ 479 h 484"/>
              <a:gd name="T18" fmla="*/ 766 w 1717"/>
              <a:gd name="T19" fmla="*/ 468 h 484"/>
              <a:gd name="T20" fmla="*/ 634 w 1717"/>
              <a:gd name="T21" fmla="*/ 439 h 484"/>
              <a:gd name="T22" fmla="*/ 524 w 1717"/>
              <a:gd name="T23" fmla="*/ 407 h 484"/>
              <a:gd name="T24" fmla="*/ 435 w 1717"/>
              <a:gd name="T25" fmla="*/ 373 h 484"/>
              <a:gd name="T26" fmla="*/ 344 w 1717"/>
              <a:gd name="T27" fmla="*/ 326 h 484"/>
              <a:gd name="T28" fmla="*/ 242 w 1717"/>
              <a:gd name="T29" fmla="*/ 256 h 484"/>
              <a:gd name="T30" fmla="*/ 157 w 1717"/>
              <a:gd name="T31" fmla="*/ 186 h 484"/>
              <a:gd name="T32" fmla="*/ 102 w 1717"/>
              <a:gd name="T33" fmla="*/ 132 h 484"/>
              <a:gd name="T34" fmla="*/ 0 w 1717"/>
              <a:gd name="T35" fmla="*/ 0 h 484"/>
              <a:gd name="T36" fmla="*/ 135 w 1717"/>
              <a:gd name="T37" fmla="*/ 124 h 484"/>
              <a:gd name="T38" fmla="*/ 219 w 1717"/>
              <a:gd name="T39" fmla="*/ 186 h 484"/>
              <a:gd name="T40" fmla="*/ 307 w 1717"/>
              <a:gd name="T41" fmla="*/ 231 h 484"/>
              <a:gd name="T42" fmla="*/ 395 w 1717"/>
              <a:gd name="T43" fmla="*/ 267 h 484"/>
              <a:gd name="T44" fmla="*/ 487 w 1717"/>
              <a:gd name="T45" fmla="*/ 293 h 484"/>
              <a:gd name="T46" fmla="*/ 571 w 1717"/>
              <a:gd name="T47" fmla="*/ 309 h 484"/>
              <a:gd name="T48" fmla="*/ 673 w 1717"/>
              <a:gd name="T49" fmla="*/ 318 h 484"/>
              <a:gd name="T50" fmla="*/ 766 w 1717"/>
              <a:gd name="T51" fmla="*/ 318 h 484"/>
              <a:gd name="T52" fmla="*/ 890 w 1717"/>
              <a:gd name="T53" fmla="*/ 311 h 484"/>
              <a:gd name="T54" fmla="*/ 1000 w 1717"/>
              <a:gd name="T55" fmla="*/ 296 h 484"/>
              <a:gd name="T56" fmla="*/ 1106 w 1717"/>
              <a:gd name="T57" fmla="*/ 274 h 484"/>
              <a:gd name="T58" fmla="*/ 1212 w 1717"/>
              <a:gd name="T59" fmla="*/ 245 h 484"/>
              <a:gd name="T60" fmla="*/ 1318 w 1717"/>
              <a:gd name="T61" fmla="*/ 209 h 484"/>
              <a:gd name="T62" fmla="*/ 1427 w 1717"/>
              <a:gd name="T63" fmla="*/ 153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17" h="484">
                <a:moveTo>
                  <a:pt x="1427" y="153"/>
                </a:moveTo>
                <a:lnTo>
                  <a:pt x="1405" y="102"/>
                </a:lnTo>
                <a:lnTo>
                  <a:pt x="1716" y="132"/>
                </a:lnTo>
                <a:lnTo>
                  <a:pt x="1540" y="395"/>
                </a:lnTo>
                <a:lnTo>
                  <a:pt x="1519" y="344"/>
                </a:lnTo>
                <a:lnTo>
                  <a:pt x="1472" y="369"/>
                </a:lnTo>
                <a:lnTo>
                  <a:pt x="1413" y="391"/>
                </a:lnTo>
                <a:lnTo>
                  <a:pt x="1373" y="403"/>
                </a:lnTo>
                <a:lnTo>
                  <a:pt x="1328" y="418"/>
                </a:lnTo>
                <a:lnTo>
                  <a:pt x="1274" y="433"/>
                </a:lnTo>
                <a:lnTo>
                  <a:pt x="1219" y="447"/>
                </a:lnTo>
                <a:lnTo>
                  <a:pt x="1160" y="458"/>
                </a:lnTo>
                <a:lnTo>
                  <a:pt x="1117" y="464"/>
                </a:lnTo>
                <a:lnTo>
                  <a:pt x="1062" y="472"/>
                </a:lnTo>
                <a:lnTo>
                  <a:pt x="1007" y="479"/>
                </a:lnTo>
                <a:lnTo>
                  <a:pt x="968" y="479"/>
                </a:lnTo>
                <a:lnTo>
                  <a:pt x="916" y="483"/>
                </a:lnTo>
                <a:lnTo>
                  <a:pt x="872" y="479"/>
                </a:lnTo>
                <a:lnTo>
                  <a:pt x="817" y="475"/>
                </a:lnTo>
                <a:lnTo>
                  <a:pt x="766" y="468"/>
                </a:lnTo>
                <a:lnTo>
                  <a:pt x="701" y="453"/>
                </a:lnTo>
                <a:lnTo>
                  <a:pt x="634" y="439"/>
                </a:lnTo>
                <a:lnTo>
                  <a:pt x="576" y="424"/>
                </a:lnTo>
                <a:lnTo>
                  <a:pt x="524" y="407"/>
                </a:lnTo>
                <a:lnTo>
                  <a:pt x="476" y="391"/>
                </a:lnTo>
                <a:lnTo>
                  <a:pt x="435" y="373"/>
                </a:lnTo>
                <a:lnTo>
                  <a:pt x="384" y="349"/>
                </a:lnTo>
                <a:lnTo>
                  <a:pt x="344" y="326"/>
                </a:lnTo>
                <a:lnTo>
                  <a:pt x="293" y="293"/>
                </a:lnTo>
                <a:lnTo>
                  <a:pt x="242" y="256"/>
                </a:lnTo>
                <a:lnTo>
                  <a:pt x="205" y="226"/>
                </a:lnTo>
                <a:lnTo>
                  <a:pt x="157" y="186"/>
                </a:lnTo>
                <a:lnTo>
                  <a:pt x="124" y="158"/>
                </a:lnTo>
                <a:lnTo>
                  <a:pt x="102" y="132"/>
                </a:lnTo>
                <a:lnTo>
                  <a:pt x="62" y="88"/>
                </a:lnTo>
                <a:lnTo>
                  <a:pt x="0" y="0"/>
                </a:lnTo>
                <a:lnTo>
                  <a:pt x="91" y="88"/>
                </a:lnTo>
                <a:lnTo>
                  <a:pt x="135" y="124"/>
                </a:lnTo>
                <a:lnTo>
                  <a:pt x="175" y="158"/>
                </a:lnTo>
                <a:lnTo>
                  <a:pt x="219" y="186"/>
                </a:lnTo>
                <a:lnTo>
                  <a:pt x="263" y="209"/>
                </a:lnTo>
                <a:lnTo>
                  <a:pt x="307" y="231"/>
                </a:lnTo>
                <a:lnTo>
                  <a:pt x="355" y="253"/>
                </a:lnTo>
                <a:lnTo>
                  <a:pt x="395" y="267"/>
                </a:lnTo>
                <a:lnTo>
                  <a:pt x="439" y="282"/>
                </a:lnTo>
                <a:lnTo>
                  <a:pt x="487" y="293"/>
                </a:lnTo>
                <a:lnTo>
                  <a:pt x="534" y="301"/>
                </a:lnTo>
                <a:lnTo>
                  <a:pt x="571" y="309"/>
                </a:lnTo>
                <a:lnTo>
                  <a:pt x="622" y="312"/>
                </a:lnTo>
                <a:lnTo>
                  <a:pt x="673" y="318"/>
                </a:lnTo>
                <a:lnTo>
                  <a:pt x="718" y="318"/>
                </a:lnTo>
                <a:lnTo>
                  <a:pt x="766" y="318"/>
                </a:lnTo>
                <a:lnTo>
                  <a:pt x="828" y="318"/>
                </a:lnTo>
                <a:lnTo>
                  <a:pt x="890" y="311"/>
                </a:lnTo>
                <a:lnTo>
                  <a:pt x="949" y="304"/>
                </a:lnTo>
                <a:lnTo>
                  <a:pt x="1000" y="296"/>
                </a:lnTo>
                <a:lnTo>
                  <a:pt x="1058" y="285"/>
                </a:lnTo>
                <a:lnTo>
                  <a:pt x="1106" y="274"/>
                </a:lnTo>
                <a:lnTo>
                  <a:pt x="1156" y="260"/>
                </a:lnTo>
                <a:lnTo>
                  <a:pt x="1212" y="245"/>
                </a:lnTo>
                <a:lnTo>
                  <a:pt x="1259" y="231"/>
                </a:lnTo>
                <a:lnTo>
                  <a:pt x="1318" y="209"/>
                </a:lnTo>
                <a:lnTo>
                  <a:pt x="1362" y="190"/>
                </a:lnTo>
                <a:lnTo>
                  <a:pt x="1427" y="153"/>
                </a:lnTo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Freeform 24">
            <a:extLst>
              <a:ext uri="{FF2B5EF4-FFF2-40B4-BE49-F238E27FC236}">
                <a16:creationId xmlns="" xmlns:a16="http://schemas.microsoft.com/office/drawing/2014/main" id="{27DAED7D-8B9B-42CC-9AE7-ED8EA87C698C}"/>
              </a:ext>
            </a:extLst>
          </p:cNvPr>
          <p:cNvSpPr>
            <a:spLocks/>
          </p:cNvSpPr>
          <p:nvPr/>
        </p:nvSpPr>
        <p:spPr bwMode="gray">
          <a:xfrm rot="7200000">
            <a:off x="1417590" y="2648974"/>
            <a:ext cx="2465388" cy="769938"/>
          </a:xfrm>
          <a:custGeom>
            <a:avLst/>
            <a:gdLst>
              <a:gd name="T0" fmla="*/ 1405 w 1717"/>
              <a:gd name="T1" fmla="*/ 102 h 484"/>
              <a:gd name="T2" fmla="*/ 1540 w 1717"/>
              <a:gd name="T3" fmla="*/ 395 h 484"/>
              <a:gd name="T4" fmla="*/ 1472 w 1717"/>
              <a:gd name="T5" fmla="*/ 369 h 484"/>
              <a:gd name="T6" fmla="*/ 1373 w 1717"/>
              <a:gd name="T7" fmla="*/ 403 h 484"/>
              <a:gd name="T8" fmla="*/ 1274 w 1717"/>
              <a:gd name="T9" fmla="*/ 433 h 484"/>
              <a:gd name="T10" fmla="*/ 1160 w 1717"/>
              <a:gd name="T11" fmla="*/ 458 h 484"/>
              <a:gd name="T12" fmla="*/ 1062 w 1717"/>
              <a:gd name="T13" fmla="*/ 472 h 484"/>
              <a:gd name="T14" fmla="*/ 968 w 1717"/>
              <a:gd name="T15" fmla="*/ 479 h 484"/>
              <a:gd name="T16" fmla="*/ 872 w 1717"/>
              <a:gd name="T17" fmla="*/ 479 h 484"/>
              <a:gd name="T18" fmla="*/ 766 w 1717"/>
              <a:gd name="T19" fmla="*/ 468 h 484"/>
              <a:gd name="T20" fmla="*/ 634 w 1717"/>
              <a:gd name="T21" fmla="*/ 439 h 484"/>
              <a:gd name="T22" fmla="*/ 524 w 1717"/>
              <a:gd name="T23" fmla="*/ 407 h 484"/>
              <a:gd name="T24" fmla="*/ 435 w 1717"/>
              <a:gd name="T25" fmla="*/ 373 h 484"/>
              <a:gd name="T26" fmla="*/ 344 w 1717"/>
              <a:gd name="T27" fmla="*/ 326 h 484"/>
              <a:gd name="T28" fmla="*/ 242 w 1717"/>
              <a:gd name="T29" fmla="*/ 256 h 484"/>
              <a:gd name="T30" fmla="*/ 157 w 1717"/>
              <a:gd name="T31" fmla="*/ 186 h 484"/>
              <a:gd name="T32" fmla="*/ 102 w 1717"/>
              <a:gd name="T33" fmla="*/ 132 h 484"/>
              <a:gd name="T34" fmla="*/ 0 w 1717"/>
              <a:gd name="T35" fmla="*/ 0 h 484"/>
              <a:gd name="T36" fmla="*/ 135 w 1717"/>
              <a:gd name="T37" fmla="*/ 124 h 484"/>
              <a:gd name="T38" fmla="*/ 219 w 1717"/>
              <a:gd name="T39" fmla="*/ 186 h 484"/>
              <a:gd name="T40" fmla="*/ 307 w 1717"/>
              <a:gd name="T41" fmla="*/ 231 h 484"/>
              <a:gd name="T42" fmla="*/ 395 w 1717"/>
              <a:gd name="T43" fmla="*/ 267 h 484"/>
              <a:gd name="T44" fmla="*/ 487 w 1717"/>
              <a:gd name="T45" fmla="*/ 293 h 484"/>
              <a:gd name="T46" fmla="*/ 571 w 1717"/>
              <a:gd name="T47" fmla="*/ 309 h 484"/>
              <a:gd name="T48" fmla="*/ 673 w 1717"/>
              <a:gd name="T49" fmla="*/ 318 h 484"/>
              <a:gd name="T50" fmla="*/ 766 w 1717"/>
              <a:gd name="T51" fmla="*/ 318 h 484"/>
              <a:gd name="T52" fmla="*/ 890 w 1717"/>
              <a:gd name="T53" fmla="*/ 311 h 484"/>
              <a:gd name="T54" fmla="*/ 1000 w 1717"/>
              <a:gd name="T55" fmla="*/ 296 h 484"/>
              <a:gd name="T56" fmla="*/ 1106 w 1717"/>
              <a:gd name="T57" fmla="*/ 274 h 484"/>
              <a:gd name="T58" fmla="*/ 1212 w 1717"/>
              <a:gd name="T59" fmla="*/ 245 h 484"/>
              <a:gd name="T60" fmla="*/ 1318 w 1717"/>
              <a:gd name="T61" fmla="*/ 209 h 484"/>
              <a:gd name="T62" fmla="*/ 1427 w 1717"/>
              <a:gd name="T63" fmla="*/ 153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17" h="484">
                <a:moveTo>
                  <a:pt x="1427" y="153"/>
                </a:moveTo>
                <a:lnTo>
                  <a:pt x="1405" y="102"/>
                </a:lnTo>
                <a:lnTo>
                  <a:pt x="1716" y="132"/>
                </a:lnTo>
                <a:lnTo>
                  <a:pt x="1540" y="395"/>
                </a:lnTo>
                <a:lnTo>
                  <a:pt x="1519" y="344"/>
                </a:lnTo>
                <a:lnTo>
                  <a:pt x="1472" y="369"/>
                </a:lnTo>
                <a:lnTo>
                  <a:pt x="1413" y="391"/>
                </a:lnTo>
                <a:lnTo>
                  <a:pt x="1373" y="403"/>
                </a:lnTo>
                <a:lnTo>
                  <a:pt x="1328" y="418"/>
                </a:lnTo>
                <a:lnTo>
                  <a:pt x="1274" y="433"/>
                </a:lnTo>
                <a:lnTo>
                  <a:pt x="1219" y="447"/>
                </a:lnTo>
                <a:lnTo>
                  <a:pt x="1160" y="458"/>
                </a:lnTo>
                <a:lnTo>
                  <a:pt x="1117" y="464"/>
                </a:lnTo>
                <a:lnTo>
                  <a:pt x="1062" y="472"/>
                </a:lnTo>
                <a:lnTo>
                  <a:pt x="1007" y="479"/>
                </a:lnTo>
                <a:lnTo>
                  <a:pt x="968" y="479"/>
                </a:lnTo>
                <a:lnTo>
                  <a:pt x="916" y="483"/>
                </a:lnTo>
                <a:lnTo>
                  <a:pt x="872" y="479"/>
                </a:lnTo>
                <a:lnTo>
                  <a:pt x="817" y="475"/>
                </a:lnTo>
                <a:lnTo>
                  <a:pt x="766" y="468"/>
                </a:lnTo>
                <a:lnTo>
                  <a:pt x="701" y="453"/>
                </a:lnTo>
                <a:lnTo>
                  <a:pt x="634" y="439"/>
                </a:lnTo>
                <a:lnTo>
                  <a:pt x="576" y="424"/>
                </a:lnTo>
                <a:lnTo>
                  <a:pt x="524" y="407"/>
                </a:lnTo>
                <a:lnTo>
                  <a:pt x="476" y="391"/>
                </a:lnTo>
                <a:lnTo>
                  <a:pt x="435" y="373"/>
                </a:lnTo>
                <a:lnTo>
                  <a:pt x="384" y="349"/>
                </a:lnTo>
                <a:lnTo>
                  <a:pt x="344" y="326"/>
                </a:lnTo>
                <a:lnTo>
                  <a:pt x="293" y="293"/>
                </a:lnTo>
                <a:lnTo>
                  <a:pt x="242" y="256"/>
                </a:lnTo>
                <a:lnTo>
                  <a:pt x="205" y="226"/>
                </a:lnTo>
                <a:lnTo>
                  <a:pt x="157" y="186"/>
                </a:lnTo>
                <a:lnTo>
                  <a:pt x="124" y="158"/>
                </a:lnTo>
                <a:lnTo>
                  <a:pt x="102" y="132"/>
                </a:lnTo>
                <a:lnTo>
                  <a:pt x="62" y="88"/>
                </a:lnTo>
                <a:lnTo>
                  <a:pt x="0" y="0"/>
                </a:lnTo>
                <a:lnTo>
                  <a:pt x="91" y="88"/>
                </a:lnTo>
                <a:lnTo>
                  <a:pt x="135" y="124"/>
                </a:lnTo>
                <a:lnTo>
                  <a:pt x="175" y="158"/>
                </a:lnTo>
                <a:lnTo>
                  <a:pt x="219" y="186"/>
                </a:lnTo>
                <a:lnTo>
                  <a:pt x="263" y="209"/>
                </a:lnTo>
                <a:lnTo>
                  <a:pt x="307" y="231"/>
                </a:lnTo>
                <a:lnTo>
                  <a:pt x="355" y="253"/>
                </a:lnTo>
                <a:lnTo>
                  <a:pt x="395" y="267"/>
                </a:lnTo>
                <a:lnTo>
                  <a:pt x="439" y="282"/>
                </a:lnTo>
                <a:lnTo>
                  <a:pt x="487" y="293"/>
                </a:lnTo>
                <a:lnTo>
                  <a:pt x="534" y="301"/>
                </a:lnTo>
                <a:lnTo>
                  <a:pt x="571" y="309"/>
                </a:lnTo>
                <a:lnTo>
                  <a:pt x="622" y="312"/>
                </a:lnTo>
                <a:lnTo>
                  <a:pt x="673" y="318"/>
                </a:lnTo>
                <a:lnTo>
                  <a:pt x="718" y="318"/>
                </a:lnTo>
                <a:lnTo>
                  <a:pt x="766" y="318"/>
                </a:lnTo>
                <a:lnTo>
                  <a:pt x="828" y="318"/>
                </a:lnTo>
                <a:lnTo>
                  <a:pt x="890" y="311"/>
                </a:lnTo>
                <a:lnTo>
                  <a:pt x="949" y="304"/>
                </a:lnTo>
                <a:lnTo>
                  <a:pt x="1000" y="296"/>
                </a:lnTo>
                <a:lnTo>
                  <a:pt x="1058" y="285"/>
                </a:lnTo>
                <a:lnTo>
                  <a:pt x="1106" y="274"/>
                </a:lnTo>
                <a:lnTo>
                  <a:pt x="1156" y="260"/>
                </a:lnTo>
                <a:lnTo>
                  <a:pt x="1212" y="245"/>
                </a:lnTo>
                <a:lnTo>
                  <a:pt x="1259" y="231"/>
                </a:lnTo>
                <a:lnTo>
                  <a:pt x="1318" y="209"/>
                </a:lnTo>
                <a:lnTo>
                  <a:pt x="1362" y="190"/>
                </a:lnTo>
                <a:lnTo>
                  <a:pt x="1427" y="153"/>
                </a:lnTo>
              </a:path>
            </a:pathLst>
          </a:custGeom>
          <a:solidFill>
            <a:srgbClr val="99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23">
            <a:extLst>
              <a:ext uri="{FF2B5EF4-FFF2-40B4-BE49-F238E27FC236}">
                <a16:creationId xmlns="" xmlns:a16="http://schemas.microsoft.com/office/drawing/2014/main" id="{E96E7ECC-500C-4E33-9381-E8167B4E6A9E}"/>
              </a:ext>
            </a:extLst>
          </p:cNvPr>
          <p:cNvSpPr>
            <a:spLocks/>
          </p:cNvSpPr>
          <p:nvPr/>
        </p:nvSpPr>
        <p:spPr bwMode="gray">
          <a:xfrm rot="3600000">
            <a:off x="2047261" y="4304061"/>
            <a:ext cx="2465388" cy="769938"/>
          </a:xfrm>
          <a:custGeom>
            <a:avLst/>
            <a:gdLst>
              <a:gd name="T0" fmla="*/ 1405 w 1717"/>
              <a:gd name="T1" fmla="*/ 102 h 484"/>
              <a:gd name="T2" fmla="*/ 1540 w 1717"/>
              <a:gd name="T3" fmla="*/ 395 h 484"/>
              <a:gd name="T4" fmla="*/ 1472 w 1717"/>
              <a:gd name="T5" fmla="*/ 369 h 484"/>
              <a:gd name="T6" fmla="*/ 1373 w 1717"/>
              <a:gd name="T7" fmla="*/ 403 h 484"/>
              <a:gd name="T8" fmla="*/ 1274 w 1717"/>
              <a:gd name="T9" fmla="*/ 433 h 484"/>
              <a:gd name="T10" fmla="*/ 1160 w 1717"/>
              <a:gd name="T11" fmla="*/ 458 h 484"/>
              <a:gd name="T12" fmla="*/ 1062 w 1717"/>
              <a:gd name="T13" fmla="*/ 472 h 484"/>
              <a:gd name="T14" fmla="*/ 968 w 1717"/>
              <a:gd name="T15" fmla="*/ 479 h 484"/>
              <a:gd name="T16" fmla="*/ 872 w 1717"/>
              <a:gd name="T17" fmla="*/ 479 h 484"/>
              <a:gd name="T18" fmla="*/ 766 w 1717"/>
              <a:gd name="T19" fmla="*/ 468 h 484"/>
              <a:gd name="T20" fmla="*/ 634 w 1717"/>
              <a:gd name="T21" fmla="*/ 439 h 484"/>
              <a:gd name="T22" fmla="*/ 524 w 1717"/>
              <a:gd name="T23" fmla="*/ 407 h 484"/>
              <a:gd name="T24" fmla="*/ 435 w 1717"/>
              <a:gd name="T25" fmla="*/ 373 h 484"/>
              <a:gd name="T26" fmla="*/ 344 w 1717"/>
              <a:gd name="T27" fmla="*/ 326 h 484"/>
              <a:gd name="T28" fmla="*/ 242 w 1717"/>
              <a:gd name="T29" fmla="*/ 256 h 484"/>
              <a:gd name="T30" fmla="*/ 157 w 1717"/>
              <a:gd name="T31" fmla="*/ 186 h 484"/>
              <a:gd name="T32" fmla="*/ 102 w 1717"/>
              <a:gd name="T33" fmla="*/ 132 h 484"/>
              <a:gd name="T34" fmla="*/ 0 w 1717"/>
              <a:gd name="T35" fmla="*/ 0 h 484"/>
              <a:gd name="T36" fmla="*/ 135 w 1717"/>
              <a:gd name="T37" fmla="*/ 124 h 484"/>
              <a:gd name="T38" fmla="*/ 219 w 1717"/>
              <a:gd name="T39" fmla="*/ 186 h 484"/>
              <a:gd name="T40" fmla="*/ 307 w 1717"/>
              <a:gd name="T41" fmla="*/ 231 h 484"/>
              <a:gd name="T42" fmla="*/ 395 w 1717"/>
              <a:gd name="T43" fmla="*/ 267 h 484"/>
              <a:gd name="T44" fmla="*/ 487 w 1717"/>
              <a:gd name="T45" fmla="*/ 293 h 484"/>
              <a:gd name="T46" fmla="*/ 571 w 1717"/>
              <a:gd name="T47" fmla="*/ 309 h 484"/>
              <a:gd name="T48" fmla="*/ 673 w 1717"/>
              <a:gd name="T49" fmla="*/ 318 h 484"/>
              <a:gd name="T50" fmla="*/ 766 w 1717"/>
              <a:gd name="T51" fmla="*/ 318 h 484"/>
              <a:gd name="T52" fmla="*/ 890 w 1717"/>
              <a:gd name="T53" fmla="*/ 311 h 484"/>
              <a:gd name="T54" fmla="*/ 1000 w 1717"/>
              <a:gd name="T55" fmla="*/ 296 h 484"/>
              <a:gd name="T56" fmla="*/ 1106 w 1717"/>
              <a:gd name="T57" fmla="*/ 274 h 484"/>
              <a:gd name="T58" fmla="*/ 1212 w 1717"/>
              <a:gd name="T59" fmla="*/ 245 h 484"/>
              <a:gd name="T60" fmla="*/ 1318 w 1717"/>
              <a:gd name="T61" fmla="*/ 209 h 484"/>
              <a:gd name="T62" fmla="*/ 1427 w 1717"/>
              <a:gd name="T63" fmla="*/ 153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17" h="484">
                <a:moveTo>
                  <a:pt x="1427" y="153"/>
                </a:moveTo>
                <a:lnTo>
                  <a:pt x="1405" y="102"/>
                </a:lnTo>
                <a:lnTo>
                  <a:pt x="1716" y="132"/>
                </a:lnTo>
                <a:lnTo>
                  <a:pt x="1540" y="395"/>
                </a:lnTo>
                <a:lnTo>
                  <a:pt x="1519" y="344"/>
                </a:lnTo>
                <a:lnTo>
                  <a:pt x="1472" y="369"/>
                </a:lnTo>
                <a:lnTo>
                  <a:pt x="1413" y="391"/>
                </a:lnTo>
                <a:lnTo>
                  <a:pt x="1373" y="403"/>
                </a:lnTo>
                <a:lnTo>
                  <a:pt x="1328" y="418"/>
                </a:lnTo>
                <a:lnTo>
                  <a:pt x="1274" y="433"/>
                </a:lnTo>
                <a:lnTo>
                  <a:pt x="1219" y="447"/>
                </a:lnTo>
                <a:lnTo>
                  <a:pt x="1160" y="458"/>
                </a:lnTo>
                <a:lnTo>
                  <a:pt x="1117" y="464"/>
                </a:lnTo>
                <a:lnTo>
                  <a:pt x="1062" y="472"/>
                </a:lnTo>
                <a:lnTo>
                  <a:pt x="1007" y="479"/>
                </a:lnTo>
                <a:lnTo>
                  <a:pt x="968" y="479"/>
                </a:lnTo>
                <a:lnTo>
                  <a:pt x="916" y="483"/>
                </a:lnTo>
                <a:lnTo>
                  <a:pt x="872" y="479"/>
                </a:lnTo>
                <a:lnTo>
                  <a:pt x="817" y="475"/>
                </a:lnTo>
                <a:lnTo>
                  <a:pt x="766" y="468"/>
                </a:lnTo>
                <a:lnTo>
                  <a:pt x="701" y="453"/>
                </a:lnTo>
                <a:lnTo>
                  <a:pt x="634" y="439"/>
                </a:lnTo>
                <a:lnTo>
                  <a:pt x="576" y="424"/>
                </a:lnTo>
                <a:lnTo>
                  <a:pt x="524" y="407"/>
                </a:lnTo>
                <a:lnTo>
                  <a:pt x="476" y="391"/>
                </a:lnTo>
                <a:lnTo>
                  <a:pt x="435" y="373"/>
                </a:lnTo>
                <a:lnTo>
                  <a:pt x="384" y="349"/>
                </a:lnTo>
                <a:lnTo>
                  <a:pt x="344" y="326"/>
                </a:lnTo>
                <a:lnTo>
                  <a:pt x="293" y="293"/>
                </a:lnTo>
                <a:lnTo>
                  <a:pt x="242" y="256"/>
                </a:lnTo>
                <a:lnTo>
                  <a:pt x="205" y="226"/>
                </a:lnTo>
                <a:lnTo>
                  <a:pt x="157" y="186"/>
                </a:lnTo>
                <a:lnTo>
                  <a:pt x="124" y="158"/>
                </a:lnTo>
                <a:lnTo>
                  <a:pt x="102" y="132"/>
                </a:lnTo>
                <a:lnTo>
                  <a:pt x="62" y="88"/>
                </a:lnTo>
                <a:lnTo>
                  <a:pt x="0" y="0"/>
                </a:lnTo>
                <a:lnTo>
                  <a:pt x="91" y="88"/>
                </a:lnTo>
                <a:lnTo>
                  <a:pt x="135" y="124"/>
                </a:lnTo>
                <a:lnTo>
                  <a:pt x="175" y="158"/>
                </a:lnTo>
                <a:lnTo>
                  <a:pt x="219" y="186"/>
                </a:lnTo>
                <a:lnTo>
                  <a:pt x="263" y="209"/>
                </a:lnTo>
                <a:lnTo>
                  <a:pt x="307" y="231"/>
                </a:lnTo>
                <a:lnTo>
                  <a:pt x="355" y="253"/>
                </a:lnTo>
                <a:lnTo>
                  <a:pt x="395" y="267"/>
                </a:lnTo>
                <a:lnTo>
                  <a:pt x="439" y="282"/>
                </a:lnTo>
                <a:lnTo>
                  <a:pt x="487" y="293"/>
                </a:lnTo>
                <a:lnTo>
                  <a:pt x="534" y="301"/>
                </a:lnTo>
                <a:lnTo>
                  <a:pt x="571" y="309"/>
                </a:lnTo>
                <a:lnTo>
                  <a:pt x="622" y="312"/>
                </a:lnTo>
                <a:lnTo>
                  <a:pt x="673" y="318"/>
                </a:lnTo>
                <a:lnTo>
                  <a:pt x="718" y="318"/>
                </a:lnTo>
                <a:lnTo>
                  <a:pt x="766" y="318"/>
                </a:lnTo>
                <a:lnTo>
                  <a:pt x="828" y="318"/>
                </a:lnTo>
                <a:lnTo>
                  <a:pt x="890" y="311"/>
                </a:lnTo>
                <a:lnTo>
                  <a:pt x="949" y="304"/>
                </a:lnTo>
                <a:lnTo>
                  <a:pt x="1000" y="296"/>
                </a:lnTo>
                <a:lnTo>
                  <a:pt x="1058" y="285"/>
                </a:lnTo>
                <a:lnTo>
                  <a:pt x="1106" y="274"/>
                </a:lnTo>
                <a:lnTo>
                  <a:pt x="1156" y="260"/>
                </a:lnTo>
                <a:lnTo>
                  <a:pt x="1212" y="245"/>
                </a:lnTo>
                <a:lnTo>
                  <a:pt x="1259" y="231"/>
                </a:lnTo>
                <a:lnTo>
                  <a:pt x="1318" y="209"/>
                </a:lnTo>
                <a:lnTo>
                  <a:pt x="1362" y="190"/>
                </a:lnTo>
                <a:lnTo>
                  <a:pt x="1427" y="153"/>
                </a:lnTo>
              </a:path>
            </a:pathLst>
          </a:custGeom>
          <a:solidFill>
            <a:srgbClr val="FF996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22">
            <a:extLst>
              <a:ext uri="{FF2B5EF4-FFF2-40B4-BE49-F238E27FC236}">
                <a16:creationId xmlns="" xmlns:a16="http://schemas.microsoft.com/office/drawing/2014/main" id="{F6540A85-2E56-48A2-9C4D-094FFD913080}"/>
              </a:ext>
            </a:extLst>
          </p:cNvPr>
          <p:cNvSpPr>
            <a:spLocks/>
          </p:cNvSpPr>
          <p:nvPr/>
        </p:nvSpPr>
        <p:spPr bwMode="gray">
          <a:xfrm>
            <a:off x="4264598" y="4775740"/>
            <a:ext cx="2466975" cy="771525"/>
          </a:xfrm>
          <a:custGeom>
            <a:avLst/>
            <a:gdLst>
              <a:gd name="T0" fmla="*/ 1405 w 1717"/>
              <a:gd name="T1" fmla="*/ 102 h 484"/>
              <a:gd name="T2" fmla="*/ 1540 w 1717"/>
              <a:gd name="T3" fmla="*/ 395 h 484"/>
              <a:gd name="T4" fmla="*/ 1472 w 1717"/>
              <a:gd name="T5" fmla="*/ 369 h 484"/>
              <a:gd name="T6" fmla="*/ 1373 w 1717"/>
              <a:gd name="T7" fmla="*/ 403 h 484"/>
              <a:gd name="T8" fmla="*/ 1274 w 1717"/>
              <a:gd name="T9" fmla="*/ 433 h 484"/>
              <a:gd name="T10" fmla="*/ 1160 w 1717"/>
              <a:gd name="T11" fmla="*/ 458 h 484"/>
              <a:gd name="T12" fmla="*/ 1062 w 1717"/>
              <a:gd name="T13" fmla="*/ 472 h 484"/>
              <a:gd name="T14" fmla="*/ 968 w 1717"/>
              <a:gd name="T15" fmla="*/ 479 h 484"/>
              <a:gd name="T16" fmla="*/ 872 w 1717"/>
              <a:gd name="T17" fmla="*/ 479 h 484"/>
              <a:gd name="T18" fmla="*/ 766 w 1717"/>
              <a:gd name="T19" fmla="*/ 468 h 484"/>
              <a:gd name="T20" fmla="*/ 634 w 1717"/>
              <a:gd name="T21" fmla="*/ 439 h 484"/>
              <a:gd name="T22" fmla="*/ 524 w 1717"/>
              <a:gd name="T23" fmla="*/ 407 h 484"/>
              <a:gd name="T24" fmla="*/ 435 w 1717"/>
              <a:gd name="T25" fmla="*/ 373 h 484"/>
              <a:gd name="T26" fmla="*/ 344 w 1717"/>
              <a:gd name="T27" fmla="*/ 326 h 484"/>
              <a:gd name="T28" fmla="*/ 242 w 1717"/>
              <a:gd name="T29" fmla="*/ 256 h 484"/>
              <a:gd name="T30" fmla="*/ 157 w 1717"/>
              <a:gd name="T31" fmla="*/ 186 h 484"/>
              <a:gd name="T32" fmla="*/ 102 w 1717"/>
              <a:gd name="T33" fmla="*/ 132 h 484"/>
              <a:gd name="T34" fmla="*/ 0 w 1717"/>
              <a:gd name="T35" fmla="*/ 0 h 484"/>
              <a:gd name="T36" fmla="*/ 135 w 1717"/>
              <a:gd name="T37" fmla="*/ 124 h 484"/>
              <a:gd name="T38" fmla="*/ 219 w 1717"/>
              <a:gd name="T39" fmla="*/ 186 h 484"/>
              <a:gd name="T40" fmla="*/ 307 w 1717"/>
              <a:gd name="T41" fmla="*/ 231 h 484"/>
              <a:gd name="T42" fmla="*/ 395 w 1717"/>
              <a:gd name="T43" fmla="*/ 267 h 484"/>
              <a:gd name="T44" fmla="*/ 487 w 1717"/>
              <a:gd name="T45" fmla="*/ 293 h 484"/>
              <a:gd name="T46" fmla="*/ 571 w 1717"/>
              <a:gd name="T47" fmla="*/ 309 h 484"/>
              <a:gd name="T48" fmla="*/ 673 w 1717"/>
              <a:gd name="T49" fmla="*/ 318 h 484"/>
              <a:gd name="T50" fmla="*/ 766 w 1717"/>
              <a:gd name="T51" fmla="*/ 318 h 484"/>
              <a:gd name="T52" fmla="*/ 890 w 1717"/>
              <a:gd name="T53" fmla="*/ 311 h 484"/>
              <a:gd name="T54" fmla="*/ 1000 w 1717"/>
              <a:gd name="T55" fmla="*/ 296 h 484"/>
              <a:gd name="T56" fmla="*/ 1106 w 1717"/>
              <a:gd name="T57" fmla="*/ 274 h 484"/>
              <a:gd name="T58" fmla="*/ 1212 w 1717"/>
              <a:gd name="T59" fmla="*/ 245 h 484"/>
              <a:gd name="T60" fmla="*/ 1318 w 1717"/>
              <a:gd name="T61" fmla="*/ 209 h 484"/>
              <a:gd name="T62" fmla="*/ 1427 w 1717"/>
              <a:gd name="T63" fmla="*/ 153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17" h="484">
                <a:moveTo>
                  <a:pt x="1427" y="153"/>
                </a:moveTo>
                <a:lnTo>
                  <a:pt x="1405" y="102"/>
                </a:lnTo>
                <a:lnTo>
                  <a:pt x="1716" y="132"/>
                </a:lnTo>
                <a:lnTo>
                  <a:pt x="1540" y="395"/>
                </a:lnTo>
                <a:lnTo>
                  <a:pt x="1519" y="344"/>
                </a:lnTo>
                <a:lnTo>
                  <a:pt x="1472" y="369"/>
                </a:lnTo>
                <a:lnTo>
                  <a:pt x="1413" y="391"/>
                </a:lnTo>
                <a:lnTo>
                  <a:pt x="1373" y="403"/>
                </a:lnTo>
                <a:lnTo>
                  <a:pt x="1328" y="418"/>
                </a:lnTo>
                <a:lnTo>
                  <a:pt x="1274" y="433"/>
                </a:lnTo>
                <a:lnTo>
                  <a:pt x="1219" y="447"/>
                </a:lnTo>
                <a:lnTo>
                  <a:pt x="1160" y="458"/>
                </a:lnTo>
                <a:lnTo>
                  <a:pt x="1117" y="464"/>
                </a:lnTo>
                <a:lnTo>
                  <a:pt x="1062" y="472"/>
                </a:lnTo>
                <a:lnTo>
                  <a:pt x="1007" y="479"/>
                </a:lnTo>
                <a:lnTo>
                  <a:pt x="968" y="479"/>
                </a:lnTo>
                <a:lnTo>
                  <a:pt x="916" y="483"/>
                </a:lnTo>
                <a:lnTo>
                  <a:pt x="872" y="479"/>
                </a:lnTo>
                <a:lnTo>
                  <a:pt x="817" y="475"/>
                </a:lnTo>
                <a:lnTo>
                  <a:pt x="766" y="468"/>
                </a:lnTo>
                <a:lnTo>
                  <a:pt x="701" y="453"/>
                </a:lnTo>
                <a:lnTo>
                  <a:pt x="634" y="439"/>
                </a:lnTo>
                <a:lnTo>
                  <a:pt x="576" y="424"/>
                </a:lnTo>
                <a:lnTo>
                  <a:pt x="524" y="407"/>
                </a:lnTo>
                <a:lnTo>
                  <a:pt x="476" y="391"/>
                </a:lnTo>
                <a:lnTo>
                  <a:pt x="435" y="373"/>
                </a:lnTo>
                <a:lnTo>
                  <a:pt x="384" y="349"/>
                </a:lnTo>
                <a:lnTo>
                  <a:pt x="344" y="326"/>
                </a:lnTo>
                <a:lnTo>
                  <a:pt x="293" y="293"/>
                </a:lnTo>
                <a:lnTo>
                  <a:pt x="242" y="256"/>
                </a:lnTo>
                <a:lnTo>
                  <a:pt x="205" y="226"/>
                </a:lnTo>
                <a:lnTo>
                  <a:pt x="157" y="186"/>
                </a:lnTo>
                <a:lnTo>
                  <a:pt x="124" y="158"/>
                </a:lnTo>
                <a:lnTo>
                  <a:pt x="102" y="132"/>
                </a:lnTo>
                <a:lnTo>
                  <a:pt x="62" y="88"/>
                </a:lnTo>
                <a:lnTo>
                  <a:pt x="0" y="0"/>
                </a:lnTo>
                <a:lnTo>
                  <a:pt x="91" y="88"/>
                </a:lnTo>
                <a:lnTo>
                  <a:pt x="135" y="124"/>
                </a:lnTo>
                <a:lnTo>
                  <a:pt x="175" y="158"/>
                </a:lnTo>
                <a:lnTo>
                  <a:pt x="219" y="186"/>
                </a:lnTo>
                <a:lnTo>
                  <a:pt x="263" y="209"/>
                </a:lnTo>
                <a:lnTo>
                  <a:pt x="307" y="231"/>
                </a:lnTo>
                <a:lnTo>
                  <a:pt x="355" y="253"/>
                </a:lnTo>
                <a:lnTo>
                  <a:pt x="395" y="267"/>
                </a:lnTo>
                <a:lnTo>
                  <a:pt x="439" y="282"/>
                </a:lnTo>
                <a:lnTo>
                  <a:pt x="487" y="293"/>
                </a:lnTo>
                <a:lnTo>
                  <a:pt x="534" y="301"/>
                </a:lnTo>
                <a:lnTo>
                  <a:pt x="571" y="309"/>
                </a:lnTo>
                <a:lnTo>
                  <a:pt x="622" y="312"/>
                </a:lnTo>
                <a:lnTo>
                  <a:pt x="673" y="318"/>
                </a:lnTo>
                <a:lnTo>
                  <a:pt x="718" y="318"/>
                </a:lnTo>
                <a:lnTo>
                  <a:pt x="766" y="318"/>
                </a:lnTo>
                <a:lnTo>
                  <a:pt x="828" y="318"/>
                </a:lnTo>
                <a:lnTo>
                  <a:pt x="890" y="311"/>
                </a:lnTo>
                <a:lnTo>
                  <a:pt x="949" y="304"/>
                </a:lnTo>
                <a:lnTo>
                  <a:pt x="1000" y="296"/>
                </a:lnTo>
                <a:lnTo>
                  <a:pt x="1058" y="285"/>
                </a:lnTo>
                <a:lnTo>
                  <a:pt x="1106" y="274"/>
                </a:lnTo>
                <a:lnTo>
                  <a:pt x="1156" y="260"/>
                </a:lnTo>
                <a:lnTo>
                  <a:pt x="1212" y="245"/>
                </a:lnTo>
                <a:lnTo>
                  <a:pt x="1259" y="231"/>
                </a:lnTo>
                <a:lnTo>
                  <a:pt x="1318" y="209"/>
                </a:lnTo>
                <a:lnTo>
                  <a:pt x="1362" y="190"/>
                </a:lnTo>
                <a:lnTo>
                  <a:pt x="1427" y="153"/>
                </a:lnTo>
              </a:path>
            </a:pathLst>
          </a:custGeom>
          <a:solidFill>
            <a:srgbClr val="CC66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27">
            <a:extLst>
              <a:ext uri="{FF2B5EF4-FFF2-40B4-BE49-F238E27FC236}">
                <a16:creationId xmlns="" xmlns:a16="http://schemas.microsoft.com/office/drawing/2014/main" id="{D9C434B6-6895-448A-8459-4CAF3976AAE8}"/>
              </a:ext>
            </a:extLst>
          </p:cNvPr>
          <p:cNvSpPr>
            <a:spLocks/>
          </p:cNvSpPr>
          <p:nvPr/>
        </p:nvSpPr>
        <p:spPr bwMode="gray">
          <a:xfrm rot="18000000">
            <a:off x="5113518" y="3297318"/>
            <a:ext cx="2466975" cy="771525"/>
          </a:xfrm>
          <a:custGeom>
            <a:avLst/>
            <a:gdLst>
              <a:gd name="T0" fmla="*/ 1405 w 1717"/>
              <a:gd name="T1" fmla="*/ 102 h 484"/>
              <a:gd name="T2" fmla="*/ 1540 w 1717"/>
              <a:gd name="T3" fmla="*/ 395 h 484"/>
              <a:gd name="T4" fmla="*/ 1472 w 1717"/>
              <a:gd name="T5" fmla="*/ 369 h 484"/>
              <a:gd name="T6" fmla="*/ 1373 w 1717"/>
              <a:gd name="T7" fmla="*/ 403 h 484"/>
              <a:gd name="T8" fmla="*/ 1274 w 1717"/>
              <a:gd name="T9" fmla="*/ 433 h 484"/>
              <a:gd name="T10" fmla="*/ 1160 w 1717"/>
              <a:gd name="T11" fmla="*/ 458 h 484"/>
              <a:gd name="T12" fmla="*/ 1062 w 1717"/>
              <a:gd name="T13" fmla="*/ 472 h 484"/>
              <a:gd name="T14" fmla="*/ 968 w 1717"/>
              <a:gd name="T15" fmla="*/ 479 h 484"/>
              <a:gd name="T16" fmla="*/ 872 w 1717"/>
              <a:gd name="T17" fmla="*/ 479 h 484"/>
              <a:gd name="T18" fmla="*/ 766 w 1717"/>
              <a:gd name="T19" fmla="*/ 468 h 484"/>
              <a:gd name="T20" fmla="*/ 634 w 1717"/>
              <a:gd name="T21" fmla="*/ 439 h 484"/>
              <a:gd name="T22" fmla="*/ 524 w 1717"/>
              <a:gd name="T23" fmla="*/ 407 h 484"/>
              <a:gd name="T24" fmla="*/ 435 w 1717"/>
              <a:gd name="T25" fmla="*/ 373 h 484"/>
              <a:gd name="T26" fmla="*/ 344 w 1717"/>
              <a:gd name="T27" fmla="*/ 326 h 484"/>
              <a:gd name="T28" fmla="*/ 242 w 1717"/>
              <a:gd name="T29" fmla="*/ 256 h 484"/>
              <a:gd name="T30" fmla="*/ 157 w 1717"/>
              <a:gd name="T31" fmla="*/ 186 h 484"/>
              <a:gd name="T32" fmla="*/ 102 w 1717"/>
              <a:gd name="T33" fmla="*/ 132 h 484"/>
              <a:gd name="T34" fmla="*/ 0 w 1717"/>
              <a:gd name="T35" fmla="*/ 0 h 484"/>
              <a:gd name="T36" fmla="*/ 135 w 1717"/>
              <a:gd name="T37" fmla="*/ 124 h 484"/>
              <a:gd name="T38" fmla="*/ 219 w 1717"/>
              <a:gd name="T39" fmla="*/ 186 h 484"/>
              <a:gd name="T40" fmla="*/ 307 w 1717"/>
              <a:gd name="T41" fmla="*/ 231 h 484"/>
              <a:gd name="T42" fmla="*/ 395 w 1717"/>
              <a:gd name="T43" fmla="*/ 267 h 484"/>
              <a:gd name="T44" fmla="*/ 487 w 1717"/>
              <a:gd name="T45" fmla="*/ 293 h 484"/>
              <a:gd name="T46" fmla="*/ 571 w 1717"/>
              <a:gd name="T47" fmla="*/ 309 h 484"/>
              <a:gd name="T48" fmla="*/ 673 w 1717"/>
              <a:gd name="T49" fmla="*/ 318 h 484"/>
              <a:gd name="T50" fmla="*/ 766 w 1717"/>
              <a:gd name="T51" fmla="*/ 318 h 484"/>
              <a:gd name="T52" fmla="*/ 890 w 1717"/>
              <a:gd name="T53" fmla="*/ 311 h 484"/>
              <a:gd name="T54" fmla="*/ 1000 w 1717"/>
              <a:gd name="T55" fmla="*/ 296 h 484"/>
              <a:gd name="T56" fmla="*/ 1106 w 1717"/>
              <a:gd name="T57" fmla="*/ 274 h 484"/>
              <a:gd name="T58" fmla="*/ 1212 w 1717"/>
              <a:gd name="T59" fmla="*/ 245 h 484"/>
              <a:gd name="T60" fmla="*/ 1318 w 1717"/>
              <a:gd name="T61" fmla="*/ 209 h 484"/>
              <a:gd name="T62" fmla="*/ 1427 w 1717"/>
              <a:gd name="T63" fmla="*/ 153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17" h="484">
                <a:moveTo>
                  <a:pt x="1427" y="153"/>
                </a:moveTo>
                <a:lnTo>
                  <a:pt x="1405" y="102"/>
                </a:lnTo>
                <a:lnTo>
                  <a:pt x="1716" y="132"/>
                </a:lnTo>
                <a:lnTo>
                  <a:pt x="1540" y="395"/>
                </a:lnTo>
                <a:lnTo>
                  <a:pt x="1519" y="344"/>
                </a:lnTo>
                <a:lnTo>
                  <a:pt x="1472" y="369"/>
                </a:lnTo>
                <a:lnTo>
                  <a:pt x="1413" y="391"/>
                </a:lnTo>
                <a:lnTo>
                  <a:pt x="1373" y="403"/>
                </a:lnTo>
                <a:lnTo>
                  <a:pt x="1328" y="418"/>
                </a:lnTo>
                <a:lnTo>
                  <a:pt x="1274" y="433"/>
                </a:lnTo>
                <a:lnTo>
                  <a:pt x="1219" y="447"/>
                </a:lnTo>
                <a:lnTo>
                  <a:pt x="1160" y="458"/>
                </a:lnTo>
                <a:lnTo>
                  <a:pt x="1117" y="464"/>
                </a:lnTo>
                <a:lnTo>
                  <a:pt x="1062" y="472"/>
                </a:lnTo>
                <a:lnTo>
                  <a:pt x="1007" y="479"/>
                </a:lnTo>
                <a:lnTo>
                  <a:pt x="968" y="479"/>
                </a:lnTo>
                <a:lnTo>
                  <a:pt x="916" y="483"/>
                </a:lnTo>
                <a:lnTo>
                  <a:pt x="872" y="479"/>
                </a:lnTo>
                <a:lnTo>
                  <a:pt x="817" y="475"/>
                </a:lnTo>
                <a:lnTo>
                  <a:pt x="766" y="468"/>
                </a:lnTo>
                <a:lnTo>
                  <a:pt x="701" y="453"/>
                </a:lnTo>
                <a:lnTo>
                  <a:pt x="634" y="439"/>
                </a:lnTo>
                <a:lnTo>
                  <a:pt x="576" y="424"/>
                </a:lnTo>
                <a:lnTo>
                  <a:pt x="524" y="407"/>
                </a:lnTo>
                <a:lnTo>
                  <a:pt x="476" y="391"/>
                </a:lnTo>
                <a:lnTo>
                  <a:pt x="435" y="373"/>
                </a:lnTo>
                <a:lnTo>
                  <a:pt x="384" y="349"/>
                </a:lnTo>
                <a:lnTo>
                  <a:pt x="344" y="326"/>
                </a:lnTo>
                <a:lnTo>
                  <a:pt x="293" y="293"/>
                </a:lnTo>
                <a:lnTo>
                  <a:pt x="242" y="256"/>
                </a:lnTo>
                <a:lnTo>
                  <a:pt x="205" y="226"/>
                </a:lnTo>
                <a:lnTo>
                  <a:pt x="157" y="186"/>
                </a:lnTo>
                <a:lnTo>
                  <a:pt x="124" y="158"/>
                </a:lnTo>
                <a:lnTo>
                  <a:pt x="102" y="132"/>
                </a:lnTo>
                <a:lnTo>
                  <a:pt x="62" y="88"/>
                </a:lnTo>
                <a:lnTo>
                  <a:pt x="0" y="0"/>
                </a:lnTo>
                <a:lnTo>
                  <a:pt x="91" y="88"/>
                </a:lnTo>
                <a:lnTo>
                  <a:pt x="135" y="124"/>
                </a:lnTo>
                <a:lnTo>
                  <a:pt x="175" y="158"/>
                </a:lnTo>
                <a:lnTo>
                  <a:pt x="219" y="186"/>
                </a:lnTo>
                <a:lnTo>
                  <a:pt x="263" y="209"/>
                </a:lnTo>
                <a:lnTo>
                  <a:pt x="307" y="231"/>
                </a:lnTo>
                <a:lnTo>
                  <a:pt x="355" y="253"/>
                </a:lnTo>
                <a:lnTo>
                  <a:pt x="395" y="267"/>
                </a:lnTo>
                <a:lnTo>
                  <a:pt x="439" y="282"/>
                </a:lnTo>
                <a:lnTo>
                  <a:pt x="487" y="293"/>
                </a:lnTo>
                <a:lnTo>
                  <a:pt x="534" y="301"/>
                </a:lnTo>
                <a:lnTo>
                  <a:pt x="571" y="309"/>
                </a:lnTo>
                <a:lnTo>
                  <a:pt x="622" y="312"/>
                </a:lnTo>
                <a:lnTo>
                  <a:pt x="673" y="318"/>
                </a:lnTo>
                <a:lnTo>
                  <a:pt x="718" y="318"/>
                </a:lnTo>
                <a:lnTo>
                  <a:pt x="766" y="318"/>
                </a:lnTo>
                <a:lnTo>
                  <a:pt x="828" y="318"/>
                </a:lnTo>
                <a:lnTo>
                  <a:pt x="890" y="311"/>
                </a:lnTo>
                <a:lnTo>
                  <a:pt x="949" y="304"/>
                </a:lnTo>
                <a:lnTo>
                  <a:pt x="1000" y="296"/>
                </a:lnTo>
                <a:lnTo>
                  <a:pt x="1058" y="285"/>
                </a:lnTo>
                <a:lnTo>
                  <a:pt x="1106" y="274"/>
                </a:lnTo>
                <a:lnTo>
                  <a:pt x="1156" y="260"/>
                </a:lnTo>
                <a:lnTo>
                  <a:pt x="1212" y="245"/>
                </a:lnTo>
                <a:lnTo>
                  <a:pt x="1259" y="231"/>
                </a:lnTo>
                <a:lnTo>
                  <a:pt x="1318" y="209"/>
                </a:lnTo>
                <a:lnTo>
                  <a:pt x="1362" y="190"/>
                </a:lnTo>
                <a:lnTo>
                  <a:pt x="1427" y="153"/>
                </a:lnTo>
              </a:path>
            </a:pathLst>
          </a:custGeom>
          <a:solidFill>
            <a:srgbClr val="9966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DAFE3B0-5642-4C65-B1FE-6DFF775BB860}"/>
              </a:ext>
            </a:extLst>
          </p:cNvPr>
          <p:cNvSpPr txBox="1"/>
          <p:nvPr/>
        </p:nvSpPr>
        <p:spPr>
          <a:xfrm>
            <a:off x="3443125" y="165138"/>
            <a:ext cx="21221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ресурсную базу для реализации проекта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EEAA159F-579E-41FB-A7D5-372B8D37E556}"/>
              </a:ext>
            </a:extLst>
          </p:cNvPr>
          <p:cNvSpPr txBox="1"/>
          <p:nvPr/>
        </p:nvSpPr>
        <p:spPr>
          <a:xfrm>
            <a:off x="602489" y="1342075"/>
            <a:ext cx="1899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Внедрить современные формы работы с родителями</a:t>
            </a:r>
            <a:endParaRPr lang="en-US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0C13D7B1-791E-4886-85F6-0657244B8F08}"/>
              </a:ext>
            </a:extLst>
          </p:cNvPr>
          <p:cNvSpPr txBox="1"/>
          <p:nvPr/>
        </p:nvSpPr>
        <p:spPr>
          <a:xfrm>
            <a:off x="-114582" y="4187636"/>
            <a:ext cx="30849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качество психологического </a:t>
            </a:r>
          </a:p>
          <a:p>
            <a:pPr algn="ct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сопровождения развития детей</a:t>
            </a:r>
            <a:endParaRPr lang="en-US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3F228D2-7760-4FE3-9513-408D2CD590BE}"/>
              </a:ext>
            </a:extLst>
          </p:cNvPr>
          <p:cNvSpPr txBox="1"/>
          <p:nvPr/>
        </p:nvSpPr>
        <p:spPr>
          <a:xfrm>
            <a:off x="3721834" y="5565856"/>
            <a:ext cx="2242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Инициировать развитие профессионального партнерства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6E91812-3F34-4041-A4E8-80619E3B2533}"/>
              </a:ext>
            </a:extLst>
          </p:cNvPr>
          <p:cNvSpPr txBox="1"/>
          <p:nvPr/>
        </p:nvSpPr>
        <p:spPr>
          <a:xfrm>
            <a:off x="6506910" y="689484"/>
            <a:ext cx="25018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электронную версию банка образовательных технологий по заявленной тематике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069921FF-55DA-46A6-AAC8-03722996C211}"/>
              </a:ext>
            </a:extLst>
          </p:cNvPr>
          <p:cNvSpPr txBox="1"/>
          <p:nvPr/>
        </p:nvSpPr>
        <p:spPr>
          <a:xfrm>
            <a:off x="6819731" y="3718749"/>
            <a:ext cx="21221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Тиражировать опыт математического образования детей</a:t>
            </a:r>
          </a:p>
        </p:txBody>
      </p:sp>
    </p:spTree>
    <p:extLst>
      <p:ext uri="{BB962C8B-B14F-4D97-AF65-F5344CB8AC3E}">
        <p14:creationId xmlns="" xmlns:p14="http://schemas.microsoft.com/office/powerpoint/2010/main" val="33121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>
            <a:extLst>
              <a:ext uri="{FF2B5EF4-FFF2-40B4-BE49-F238E27FC236}">
                <a16:creationId xmlns="" xmlns:a16="http://schemas.microsoft.com/office/drawing/2014/main" id="{F4378317-C47F-4C2A-800C-EA4D4296B1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7664" y="692696"/>
            <a:ext cx="6408712" cy="1470025"/>
          </a:xfrm>
        </p:spPr>
        <p:txBody>
          <a:bodyPr>
            <a:noAutofit/>
          </a:bodyPr>
          <a:lstStyle/>
          <a:p>
            <a:r>
              <a:rPr lang="ru-RU" sz="3200" b="1" i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И СРОКИ РЕАЛИЗАЦИИ ПРОЕКТА</a:t>
            </a:r>
          </a:p>
        </p:txBody>
      </p:sp>
      <p:sp>
        <p:nvSpPr>
          <p:cNvPr id="16" name="AutoShape 3">
            <a:extLst>
              <a:ext uri="{FF2B5EF4-FFF2-40B4-BE49-F238E27FC236}">
                <a16:creationId xmlns="" xmlns:a16="http://schemas.microsoft.com/office/drawing/2014/main" id="{7768D9E6-6181-475E-8500-0DB30E5BE1EE}"/>
              </a:ext>
            </a:extLst>
          </p:cNvPr>
          <p:cNvSpPr>
            <a:spLocks noChangeArrowheads="1"/>
          </p:cNvSpPr>
          <p:nvPr/>
        </p:nvSpPr>
        <p:spPr bwMode="gray">
          <a:xfrm>
            <a:off x="2889026" y="3173215"/>
            <a:ext cx="504825" cy="576263"/>
          </a:xfrm>
          <a:prstGeom prst="chevron">
            <a:avLst>
              <a:gd name="adj" fmla="val 52514"/>
            </a:avLst>
          </a:prstGeom>
          <a:solidFill>
            <a:srgbClr val="9966FF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" name="Group 20">
            <a:extLst>
              <a:ext uri="{FF2B5EF4-FFF2-40B4-BE49-F238E27FC236}">
                <a16:creationId xmlns="" xmlns:a16="http://schemas.microsoft.com/office/drawing/2014/main" id="{0FAF2602-6460-43C3-9A2F-5C5199493CEC}"/>
              </a:ext>
            </a:extLst>
          </p:cNvPr>
          <p:cNvGrpSpPr>
            <a:grpSpLocks/>
          </p:cNvGrpSpPr>
          <p:nvPr/>
        </p:nvGrpSpPr>
        <p:grpSpPr bwMode="auto">
          <a:xfrm>
            <a:off x="3510531" y="2436707"/>
            <a:ext cx="2160588" cy="2160588"/>
            <a:chOff x="2208" y="1536"/>
            <a:chExt cx="1361" cy="1361"/>
          </a:xfrm>
        </p:grpSpPr>
        <p:sp>
          <p:nvSpPr>
            <p:cNvPr id="18" name="Oval 21">
              <a:extLst>
                <a:ext uri="{FF2B5EF4-FFF2-40B4-BE49-F238E27FC236}">
                  <a16:creationId xmlns="" xmlns:a16="http://schemas.microsoft.com/office/drawing/2014/main" id="{07DCDEAC-B783-499E-BE89-B6576F0C0DC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08" y="1536"/>
              <a:ext cx="1361" cy="1361"/>
            </a:xfrm>
            <a:prstGeom prst="ellipse">
              <a:avLst/>
            </a:prstGeom>
            <a:gradFill rotWithShape="1">
              <a:gsLst>
                <a:gs pos="0">
                  <a:srgbClr val="FF3399">
                    <a:gamma/>
                    <a:tint val="0"/>
                    <a:invGamma/>
                  </a:srgbClr>
                </a:gs>
                <a:gs pos="50000">
                  <a:srgbClr val="FF3399"/>
                </a:gs>
                <a:gs pos="100000">
                  <a:srgbClr val="FF3399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9" name="Oval 22">
              <a:extLst>
                <a:ext uri="{FF2B5EF4-FFF2-40B4-BE49-F238E27FC236}">
                  <a16:creationId xmlns="" xmlns:a16="http://schemas.microsoft.com/office/drawing/2014/main" id="{3162CB34-5FDD-49F5-8570-1649CCCC898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08" y="1536"/>
              <a:ext cx="1361" cy="1361"/>
            </a:xfrm>
            <a:prstGeom prst="ellipse">
              <a:avLst/>
            </a:prstGeom>
            <a:gradFill rotWithShape="1">
              <a:gsLst>
                <a:gs pos="0">
                  <a:srgbClr val="6666FF"/>
                </a:gs>
                <a:gs pos="100000">
                  <a:srgbClr val="FF3399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0" name="Oval 23">
              <a:extLst>
                <a:ext uri="{FF2B5EF4-FFF2-40B4-BE49-F238E27FC236}">
                  <a16:creationId xmlns="" xmlns:a16="http://schemas.microsoft.com/office/drawing/2014/main" id="{B9C30305-4B6D-4336-9585-92165CD33A8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97" y="1625"/>
              <a:ext cx="1183" cy="1183"/>
            </a:xfrm>
            <a:prstGeom prst="ellipse">
              <a:avLst/>
            </a:prstGeom>
            <a:gradFill rotWithShape="1">
              <a:gsLst>
                <a:gs pos="0">
                  <a:srgbClr val="FF6699">
                    <a:gamma/>
                    <a:shade val="54118"/>
                    <a:invGamma/>
                  </a:srgbClr>
                </a:gs>
                <a:gs pos="50000">
                  <a:srgbClr val="FF6699"/>
                </a:gs>
                <a:gs pos="100000">
                  <a:srgbClr val="FF6699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1" name="Oval 24">
              <a:extLst>
                <a:ext uri="{FF2B5EF4-FFF2-40B4-BE49-F238E27FC236}">
                  <a16:creationId xmlns="" xmlns:a16="http://schemas.microsoft.com/office/drawing/2014/main" id="{A6B60B78-C3B4-4593-AF72-18A34FC15EF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04" y="1623"/>
              <a:ext cx="1183" cy="1183"/>
            </a:xfrm>
            <a:prstGeom prst="ellipse">
              <a:avLst/>
            </a:prstGeom>
            <a:gradFill rotWithShape="1">
              <a:gsLst>
                <a:gs pos="0">
                  <a:srgbClr val="6666FF"/>
                </a:gs>
                <a:gs pos="100000">
                  <a:srgbClr val="FF3399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2" name="Oval 25">
              <a:extLst>
                <a:ext uri="{FF2B5EF4-FFF2-40B4-BE49-F238E27FC236}">
                  <a16:creationId xmlns="" xmlns:a16="http://schemas.microsoft.com/office/drawing/2014/main" id="{67ECB091-5CF0-40E5-BA68-F31AC4231CB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56" y="1684"/>
              <a:ext cx="1065" cy="106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23" name="Group 26">
              <a:extLst>
                <a:ext uri="{FF2B5EF4-FFF2-40B4-BE49-F238E27FC236}">
                  <a16:creationId xmlns="" xmlns:a16="http://schemas.microsoft.com/office/drawing/2014/main" id="{D0EA5ACC-69F4-4E3A-9D69-2859EE05DE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73" y="1696"/>
              <a:ext cx="1031" cy="1031"/>
              <a:chOff x="4166" y="1706"/>
              <a:chExt cx="1252" cy="1252"/>
            </a:xfrm>
          </p:grpSpPr>
          <p:sp>
            <p:nvSpPr>
              <p:cNvPr id="25" name="Oval 27">
                <a:extLst>
                  <a:ext uri="{FF2B5EF4-FFF2-40B4-BE49-F238E27FC236}">
                    <a16:creationId xmlns="" xmlns:a16="http://schemas.microsoft.com/office/drawing/2014/main" id="{6C666ECC-8A20-4EDD-99D2-FDC15DD15AE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6" name="Oval 28">
                <a:extLst>
                  <a:ext uri="{FF2B5EF4-FFF2-40B4-BE49-F238E27FC236}">
                    <a16:creationId xmlns="" xmlns:a16="http://schemas.microsoft.com/office/drawing/2014/main" id="{91CBB38D-1C9D-444A-8131-430586B0D34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7" name="Oval 29">
                <a:extLst>
                  <a:ext uri="{FF2B5EF4-FFF2-40B4-BE49-F238E27FC236}">
                    <a16:creationId xmlns="" xmlns:a16="http://schemas.microsoft.com/office/drawing/2014/main" id="{8447F2C4-56BE-4A86-B8C5-CFC9546EC13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8" name="Oval 30">
                <a:extLst>
                  <a:ext uri="{FF2B5EF4-FFF2-40B4-BE49-F238E27FC236}">
                    <a16:creationId xmlns="" xmlns:a16="http://schemas.microsoft.com/office/drawing/2014/main" id="{82242A2D-E574-43A7-959E-25DECEC28FA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</p:grpSp>
      <p:sp>
        <p:nvSpPr>
          <p:cNvPr id="29" name="AutoShape 4">
            <a:extLst>
              <a:ext uri="{FF2B5EF4-FFF2-40B4-BE49-F238E27FC236}">
                <a16:creationId xmlns="" xmlns:a16="http://schemas.microsoft.com/office/drawing/2014/main" id="{2B468907-C3FD-4A56-AAC6-724C06FD634A}"/>
              </a:ext>
            </a:extLst>
          </p:cNvPr>
          <p:cNvSpPr>
            <a:spLocks noChangeArrowheads="1"/>
          </p:cNvSpPr>
          <p:nvPr/>
        </p:nvSpPr>
        <p:spPr bwMode="gray">
          <a:xfrm>
            <a:off x="5721211" y="3213717"/>
            <a:ext cx="504825" cy="576263"/>
          </a:xfrm>
          <a:prstGeom prst="chevron">
            <a:avLst>
              <a:gd name="adj" fmla="val 52514"/>
            </a:avLst>
          </a:prstGeom>
          <a:solidFill>
            <a:srgbClr val="9966FF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AutoShape 5">
            <a:extLst>
              <a:ext uri="{FF2B5EF4-FFF2-40B4-BE49-F238E27FC236}">
                <a16:creationId xmlns="" xmlns:a16="http://schemas.microsoft.com/office/drawing/2014/main" id="{8FE9D1C9-0AFA-4DFD-A6AB-DBC0FBDAD2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787" y="4709517"/>
            <a:ext cx="2616200" cy="574675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A79F89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ПОДГОТОВИТЕЛЬНЫЙ</a:t>
            </a: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6" name="AutoShape 5">
            <a:extLst>
              <a:ext uri="{FF2B5EF4-FFF2-40B4-BE49-F238E27FC236}">
                <a16:creationId xmlns="" xmlns:a16="http://schemas.microsoft.com/office/drawing/2014/main" id="{13F76AFC-A231-43A0-ACDD-7CC9F8848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1153" y="4763598"/>
            <a:ext cx="2616200" cy="574675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A79F89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ОСНОВНОЙ</a:t>
            </a: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7" name="AutoShape 5">
            <a:extLst>
              <a:ext uri="{FF2B5EF4-FFF2-40B4-BE49-F238E27FC236}">
                <a16:creationId xmlns="" xmlns:a16="http://schemas.microsoft.com/office/drawing/2014/main" id="{6DAF0CB6-2527-46C0-8F0C-7FC8B32BC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2005" y="4698548"/>
            <a:ext cx="2616200" cy="574675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A79F89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ЗАКЛЮЧИТЕЛЬНЫЙ</a:t>
            </a: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48" name="Group 20">
            <a:extLst>
              <a:ext uri="{FF2B5EF4-FFF2-40B4-BE49-F238E27FC236}">
                <a16:creationId xmlns="" xmlns:a16="http://schemas.microsoft.com/office/drawing/2014/main" id="{F68330E3-9FB7-4B8B-8AD3-0E3C4BEDDECB}"/>
              </a:ext>
            </a:extLst>
          </p:cNvPr>
          <p:cNvGrpSpPr>
            <a:grpSpLocks/>
          </p:cNvGrpSpPr>
          <p:nvPr/>
        </p:nvGrpSpPr>
        <p:grpSpPr bwMode="auto">
          <a:xfrm>
            <a:off x="541481" y="2401888"/>
            <a:ext cx="2160588" cy="2160588"/>
            <a:chOff x="2208" y="1536"/>
            <a:chExt cx="1361" cy="1361"/>
          </a:xfrm>
        </p:grpSpPr>
        <p:sp>
          <p:nvSpPr>
            <p:cNvPr id="49" name="Oval 21">
              <a:extLst>
                <a:ext uri="{FF2B5EF4-FFF2-40B4-BE49-F238E27FC236}">
                  <a16:creationId xmlns="" xmlns:a16="http://schemas.microsoft.com/office/drawing/2014/main" id="{C865BA17-5BE0-421E-BF51-8CD47C92FFE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08" y="1536"/>
              <a:ext cx="1361" cy="1361"/>
            </a:xfrm>
            <a:prstGeom prst="ellipse">
              <a:avLst/>
            </a:prstGeom>
            <a:gradFill rotWithShape="1">
              <a:gsLst>
                <a:gs pos="0">
                  <a:srgbClr val="FF3399">
                    <a:gamma/>
                    <a:tint val="0"/>
                    <a:invGamma/>
                  </a:srgbClr>
                </a:gs>
                <a:gs pos="50000">
                  <a:srgbClr val="FF3399"/>
                </a:gs>
                <a:gs pos="100000">
                  <a:srgbClr val="FF3399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0" name="Oval 22">
              <a:extLst>
                <a:ext uri="{FF2B5EF4-FFF2-40B4-BE49-F238E27FC236}">
                  <a16:creationId xmlns="" xmlns:a16="http://schemas.microsoft.com/office/drawing/2014/main" id="{EA21B54A-4855-419D-8793-62E0C489517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08" y="1536"/>
              <a:ext cx="1361" cy="1361"/>
            </a:xfrm>
            <a:prstGeom prst="ellipse">
              <a:avLst/>
            </a:prstGeom>
            <a:gradFill rotWithShape="1">
              <a:gsLst>
                <a:gs pos="0">
                  <a:srgbClr val="6666FF"/>
                </a:gs>
                <a:gs pos="100000">
                  <a:srgbClr val="FF3399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1" name="Oval 23">
              <a:extLst>
                <a:ext uri="{FF2B5EF4-FFF2-40B4-BE49-F238E27FC236}">
                  <a16:creationId xmlns="" xmlns:a16="http://schemas.microsoft.com/office/drawing/2014/main" id="{8500AB6E-6887-4BD5-917E-05A889DEF9E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97" y="1625"/>
              <a:ext cx="1183" cy="1183"/>
            </a:xfrm>
            <a:prstGeom prst="ellipse">
              <a:avLst/>
            </a:prstGeom>
            <a:gradFill rotWithShape="1">
              <a:gsLst>
                <a:gs pos="0">
                  <a:srgbClr val="FF6699">
                    <a:gamma/>
                    <a:shade val="54118"/>
                    <a:invGamma/>
                  </a:srgbClr>
                </a:gs>
                <a:gs pos="50000">
                  <a:srgbClr val="FF6699"/>
                </a:gs>
                <a:gs pos="100000">
                  <a:srgbClr val="FF6699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2" name="Oval 24">
              <a:extLst>
                <a:ext uri="{FF2B5EF4-FFF2-40B4-BE49-F238E27FC236}">
                  <a16:creationId xmlns="" xmlns:a16="http://schemas.microsoft.com/office/drawing/2014/main" id="{3BD4AA68-711D-4B70-A257-437FC88F369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04" y="1623"/>
              <a:ext cx="1183" cy="1183"/>
            </a:xfrm>
            <a:prstGeom prst="ellipse">
              <a:avLst/>
            </a:prstGeom>
            <a:gradFill rotWithShape="1">
              <a:gsLst>
                <a:gs pos="0">
                  <a:srgbClr val="6666FF"/>
                </a:gs>
                <a:gs pos="100000">
                  <a:srgbClr val="FF3399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3" name="Oval 25">
              <a:extLst>
                <a:ext uri="{FF2B5EF4-FFF2-40B4-BE49-F238E27FC236}">
                  <a16:creationId xmlns="" xmlns:a16="http://schemas.microsoft.com/office/drawing/2014/main" id="{93D6B849-3550-4ED1-B66F-AA1CE275B34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56" y="1684"/>
              <a:ext cx="1065" cy="106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54" name="Group 26">
              <a:extLst>
                <a:ext uri="{FF2B5EF4-FFF2-40B4-BE49-F238E27FC236}">
                  <a16:creationId xmlns="" xmlns:a16="http://schemas.microsoft.com/office/drawing/2014/main" id="{1C6178CE-9451-4751-B5C4-D4E95BC63A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73" y="1696"/>
              <a:ext cx="1031" cy="1031"/>
              <a:chOff x="4166" y="1706"/>
              <a:chExt cx="1252" cy="1252"/>
            </a:xfrm>
          </p:grpSpPr>
          <p:sp>
            <p:nvSpPr>
              <p:cNvPr id="56" name="Oval 27">
                <a:extLst>
                  <a:ext uri="{FF2B5EF4-FFF2-40B4-BE49-F238E27FC236}">
                    <a16:creationId xmlns="" xmlns:a16="http://schemas.microsoft.com/office/drawing/2014/main" id="{B62DF861-9EDD-4EF7-BF30-F69E70AEB3D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57" name="Oval 28">
                <a:extLst>
                  <a:ext uri="{FF2B5EF4-FFF2-40B4-BE49-F238E27FC236}">
                    <a16:creationId xmlns="" xmlns:a16="http://schemas.microsoft.com/office/drawing/2014/main" id="{6E7BEAC4-1DA7-4D8A-AFDC-179EE04C677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58" name="Oval 29">
                <a:extLst>
                  <a:ext uri="{FF2B5EF4-FFF2-40B4-BE49-F238E27FC236}">
                    <a16:creationId xmlns="" xmlns:a16="http://schemas.microsoft.com/office/drawing/2014/main" id="{0D767B1C-E1BB-4CF0-9B08-8714BC3D00B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59" name="Oval 30">
                <a:extLst>
                  <a:ext uri="{FF2B5EF4-FFF2-40B4-BE49-F238E27FC236}">
                    <a16:creationId xmlns="" xmlns:a16="http://schemas.microsoft.com/office/drawing/2014/main" id="{25F36633-47A2-4AC9-9359-46237650B31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</p:grpSp>
      <p:sp>
        <p:nvSpPr>
          <p:cNvPr id="60" name="Text Box 19">
            <a:extLst>
              <a:ext uri="{FF2B5EF4-FFF2-40B4-BE49-F238E27FC236}">
                <a16:creationId xmlns="" xmlns:a16="http://schemas.microsoft.com/office/drawing/2014/main" id="{367C5F69-BB00-4F98-8D2C-360D3E494FE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911554" y="3081955"/>
            <a:ext cx="15525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01.02.2019 - </a:t>
            </a:r>
          </a:p>
          <a:p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01.08.2019 г.</a:t>
            </a:r>
            <a:endParaRPr 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1" name="Group 20">
            <a:extLst>
              <a:ext uri="{FF2B5EF4-FFF2-40B4-BE49-F238E27FC236}">
                <a16:creationId xmlns="" xmlns:a16="http://schemas.microsoft.com/office/drawing/2014/main" id="{003FC8A3-CC8F-4330-86D3-49BD74FB844A}"/>
              </a:ext>
            </a:extLst>
          </p:cNvPr>
          <p:cNvGrpSpPr>
            <a:grpSpLocks/>
          </p:cNvGrpSpPr>
          <p:nvPr/>
        </p:nvGrpSpPr>
        <p:grpSpPr bwMode="auto">
          <a:xfrm>
            <a:off x="6417879" y="2401888"/>
            <a:ext cx="2160588" cy="2160588"/>
            <a:chOff x="2208" y="1536"/>
            <a:chExt cx="1361" cy="1361"/>
          </a:xfrm>
        </p:grpSpPr>
        <p:sp>
          <p:nvSpPr>
            <p:cNvPr id="62" name="Oval 21">
              <a:extLst>
                <a:ext uri="{FF2B5EF4-FFF2-40B4-BE49-F238E27FC236}">
                  <a16:creationId xmlns="" xmlns:a16="http://schemas.microsoft.com/office/drawing/2014/main" id="{035641DB-643F-43B6-8EB6-16D23FF8EAC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08" y="1536"/>
              <a:ext cx="1361" cy="1361"/>
            </a:xfrm>
            <a:prstGeom prst="ellipse">
              <a:avLst/>
            </a:prstGeom>
            <a:gradFill rotWithShape="1">
              <a:gsLst>
                <a:gs pos="0">
                  <a:srgbClr val="FF3399">
                    <a:gamma/>
                    <a:tint val="0"/>
                    <a:invGamma/>
                  </a:srgbClr>
                </a:gs>
                <a:gs pos="50000">
                  <a:srgbClr val="FF3399"/>
                </a:gs>
                <a:gs pos="100000">
                  <a:srgbClr val="FF3399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3" name="Oval 22">
              <a:extLst>
                <a:ext uri="{FF2B5EF4-FFF2-40B4-BE49-F238E27FC236}">
                  <a16:creationId xmlns="" xmlns:a16="http://schemas.microsoft.com/office/drawing/2014/main" id="{80BCC443-0403-4D09-8E06-1CCFABFA680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08" y="1536"/>
              <a:ext cx="1361" cy="1361"/>
            </a:xfrm>
            <a:prstGeom prst="ellipse">
              <a:avLst/>
            </a:prstGeom>
            <a:gradFill rotWithShape="1">
              <a:gsLst>
                <a:gs pos="0">
                  <a:srgbClr val="6666FF"/>
                </a:gs>
                <a:gs pos="100000">
                  <a:srgbClr val="FF3399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4" name="Oval 23">
              <a:extLst>
                <a:ext uri="{FF2B5EF4-FFF2-40B4-BE49-F238E27FC236}">
                  <a16:creationId xmlns="" xmlns:a16="http://schemas.microsoft.com/office/drawing/2014/main" id="{15C3E4D6-0AB3-4246-AD80-454FB2B50A8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97" y="1625"/>
              <a:ext cx="1183" cy="1183"/>
            </a:xfrm>
            <a:prstGeom prst="ellipse">
              <a:avLst/>
            </a:prstGeom>
            <a:gradFill rotWithShape="1">
              <a:gsLst>
                <a:gs pos="0">
                  <a:srgbClr val="FF6699">
                    <a:gamma/>
                    <a:shade val="54118"/>
                    <a:invGamma/>
                  </a:srgbClr>
                </a:gs>
                <a:gs pos="50000">
                  <a:srgbClr val="FF6699"/>
                </a:gs>
                <a:gs pos="100000">
                  <a:srgbClr val="FF6699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5" name="Oval 24">
              <a:extLst>
                <a:ext uri="{FF2B5EF4-FFF2-40B4-BE49-F238E27FC236}">
                  <a16:creationId xmlns="" xmlns:a16="http://schemas.microsoft.com/office/drawing/2014/main" id="{26F6D5FB-7DF4-428E-BA31-DD2BEA976B8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04" y="1623"/>
              <a:ext cx="1183" cy="1183"/>
            </a:xfrm>
            <a:prstGeom prst="ellipse">
              <a:avLst/>
            </a:prstGeom>
            <a:gradFill rotWithShape="1">
              <a:gsLst>
                <a:gs pos="0">
                  <a:srgbClr val="6666FF"/>
                </a:gs>
                <a:gs pos="100000">
                  <a:srgbClr val="FF3399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6" name="Oval 25">
              <a:extLst>
                <a:ext uri="{FF2B5EF4-FFF2-40B4-BE49-F238E27FC236}">
                  <a16:creationId xmlns="" xmlns:a16="http://schemas.microsoft.com/office/drawing/2014/main" id="{6637E05D-B9A2-40A6-B9AB-A4884E9CB1D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56" y="1684"/>
              <a:ext cx="1065" cy="106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67" name="Group 26">
              <a:extLst>
                <a:ext uri="{FF2B5EF4-FFF2-40B4-BE49-F238E27FC236}">
                  <a16:creationId xmlns="" xmlns:a16="http://schemas.microsoft.com/office/drawing/2014/main" id="{EB3EB158-1D63-41DE-A3A9-55D254E9E9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73" y="1696"/>
              <a:ext cx="1031" cy="1031"/>
              <a:chOff x="4166" y="1706"/>
              <a:chExt cx="1252" cy="1252"/>
            </a:xfrm>
          </p:grpSpPr>
          <p:sp>
            <p:nvSpPr>
              <p:cNvPr id="69" name="Oval 27">
                <a:extLst>
                  <a:ext uri="{FF2B5EF4-FFF2-40B4-BE49-F238E27FC236}">
                    <a16:creationId xmlns="" xmlns:a16="http://schemas.microsoft.com/office/drawing/2014/main" id="{527911EB-75B3-439B-AF31-91EB5ED21C9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70" name="Oval 28">
                <a:extLst>
                  <a:ext uri="{FF2B5EF4-FFF2-40B4-BE49-F238E27FC236}">
                    <a16:creationId xmlns="" xmlns:a16="http://schemas.microsoft.com/office/drawing/2014/main" id="{44468B5A-1696-4347-9B5B-AE4B08FB246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71" name="Oval 29">
                <a:extLst>
                  <a:ext uri="{FF2B5EF4-FFF2-40B4-BE49-F238E27FC236}">
                    <a16:creationId xmlns="" xmlns:a16="http://schemas.microsoft.com/office/drawing/2014/main" id="{15567404-5FD2-4E2E-A8C4-AA183A83575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72" name="Oval 30">
                <a:extLst>
                  <a:ext uri="{FF2B5EF4-FFF2-40B4-BE49-F238E27FC236}">
                    <a16:creationId xmlns="" xmlns:a16="http://schemas.microsoft.com/office/drawing/2014/main" id="{24A68AE4-29EE-4364-9947-333C8776687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</p:grpSp>
      <p:sp>
        <p:nvSpPr>
          <p:cNvPr id="73" name="Text Box 43">
            <a:extLst>
              <a:ext uri="{FF2B5EF4-FFF2-40B4-BE49-F238E27FC236}">
                <a16:creationId xmlns="" xmlns:a16="http://schemas.microsoft.com/office/drawing/2014/main" id="{46B42321-0F7C-4688-93E6-3AD97809086F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773780" y="3107403"/>
            <a:ext cx="155516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01.09.2020 –</a:t>
            </a:r>
          </a:p>
          <a:p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31.05.2021 г.</a:t>
            </a:r>
            <a:endParaRPr 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9">
            <a:extLst>
              <a:ext uri="{FF2B5EF4-FFF2-40B4-BE49-F238E27FC236}">
                <a16:creationId xmlns="" xmlns:a16="http://schemas.microsoft.com/office/drawing/2014/main" id="{244A9399-9A1F-4409-965A-D22D390EA13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893543" y="3111183"/>
            <a:ext cx="15525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01.09.2019 - </a:t>
            </a:r>
          </a:p>
          <a:p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31.08.2020 г.</a:t>
            </a:r>
            <a:endParaRPr 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145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9" grpId="0" animBg="1"/>
      <p:bldP spid="43" grpId="0" animBg="1"/>
      <p:bldP spid="46" grpId="0" animBg="1"/>
      <p:bldP spid="47" grpId="0" animBg="1"/>
      <p:bldP spid="60" grpId="0"/>
      <p:bldP spid="73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>
            <a:extLst>
              <a:ext uri="{FF2B5EF4-FFF2-40B4-BE49-F238E27FC236}">
                <a16:creationId xmlns="" xmlns:a16="http://schemas.microsoft.com/office/drawing/2014/main" id="{4E6D21B4-70D3-437B-BC76-85E5A7B57D58}"/>
              </a:ext>
            </a:extLst>
          </p:cNvPr>
          <p:cNvSpPr txBox="1">
            <a:spLocks/>
          </p:cNvSpPr>
          <p:nvPr/>
        </p:nvSpPr>
        <p:spPr>
          <a:xfrm>
            <a:off x="2253609" y="717825"/>
            <a:ext cx="640871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i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ПРОЕКТА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B1C2A45-F508-4D2B-AE8F-A7EF5A652041}"/>
              </a:ext>
            </a:extLst>
          </p:cNvPr>
          <p:cNvSpPr txBox="1"/>
          <p:nvPr/>
        </p:nvSpPr>
        <p:spPr>
          <a:xfrm>
            <a:off x="2627784" y="2318180"/>
            <a:ext cx="59046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проект </a:t>
            </a:r>
            <a:r>
              <a:rPr lang="ru-RU" sz="28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«Математическая вертикаль»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 приказом 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образования 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Ростова-на-Дону 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13.12.2018 № УОПР- 841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0F025C9B-8536-46BF-98C7-CB836B7AD5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71600"/>
            <a:ext cx="2131970" cy="291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8944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00166" y="357166"/>
            <a:ext cx="73581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МЕЖКУРСОВОЕ  ПОВЫШЕНИЕ КВАЛИФИКАЦИИ ПЕДАГОГОВ</a:t>
            </a:r>
            <a:endParaRPr lang="ru-RU" sz="3200" b="1" i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24">
            <a:extLst>
              <a:ext uri="{FF2B5EF4-FFF2-40B4-BE49-F238E27FC236}">
                <a16:creationId xmlns="" xmlns:a16="http://schemas.microsoft.com/office/drawing/2014/main" id="{43A1C5A7-C0E4-4694-BAA4-16241CC2B9FB}"/>
              </a:ext>
            </a:extLst>
          </p:cNvPr>
          <p:cNvSpPr>
            <a:spLocks noChangeArrowheads="1"/>
          </p:cNvSpPr>
          <p:nvPr/>
        </p:nvSpPr>
        <p:spPr bwMode="gray">
          <a:xfrm>
            <a:off x="2786050" y="1643050"/>
            <a:ext cx="6215106" cy="1357322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ru-RU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«Реализация парциальной модульной программы </a:t>
            </a:r>
          </a:p>
          <a:p>
            <a:pPr algn="ctr"/>
            <a:r>
              <a:rPr lang="ru-RU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</a:t>
            </a:r>
            <a:r>
              <a:rPr lang="en-US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STEM</a:t>
            </a:r>
            <a:r>
              <a:rPr lang="ru-RU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образование для детей дошкольного </a:t>
            </a:r>
          </a:p>
          <a:p>
            <a:pPr algn="ctr"/>
            <a:r>
              <a:rPr lang="ru-RU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возраста» </a:t>
            </a:r>
          </a:p>
          <a:p>
            <a:pPr algn="ctr"/>
            <a:r>
              <a:rPr lang="ru-RU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 соответствии с требованиями ФГОС ДО»</a:t>
            </a:r>
            <a:endParaRPr lang="en-US" b="1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Рисунок 7" descr="5.png"/>
          <p:cNvPicPr>
            <a:picLocks noChangeAspect="1"/>
          </p:cNvPicPr>
          <p:nvPr/>
        </p:nvPicPr>
        <p:blipFill>
          <a:blip r:embed="rId2" cstate="print"/>
          <a:srcRect t="2083" r="6898"/>
          <a:stretch>
            <a:fillRect/>
          </a:stretch>
        </p:blipFill>
        <p:spPr>
          <a:xfrm rot="5400000">
            <a:off x="549502" y="1022078"/>
            <a:ext cx="1829890" cy="2643206"/>
          </a:xfrm>
          <a:prstGeom prst="rect">
            <a:avLst/>
          </a:prstGeom>
        </p:spPr>
      </p:pic>
      <p:sp>
        <p:nvSpPr>
          <p:cNvPr id="9" name="Rectangle 24">
            <a:extLst>
              <a:ext uri="{FF2B5EF4-FFF2-40B4-BE49-F238E27FC236}">
                <a16:creationId xmlns="" xmlns:a16="http://schemas.microsoft.com/office/drawing/2014/main" id="{43A1C5A7-C0E4-4694-BAA4-16241CC2B9FB}"/>
              </a:ext>
            </a:extLst>
          </p:cNvPr>
          <p:cNvSpPr>
            <a:spLocks noChangeArrowheads="1"/>
          </p:cNvSpPr>
          <p:nvPr/>
        </p:nvSpPr>
        <p:spPr bwMode="gray">
          <a:xfrm>
            <a:off x="214282" y="3286124"/>
            <a:ext cx="6215106" cy="1357322"/>
          </a:xfrm>
          <a:prstGeom prst="rect">
            <a:avLst/>
          </a:prstGeom>
          <a:gradFill flip="none" rotWithShape="1">
            <a:gsLst>
              <a:gs pos="0">
                <a:srgbClr val="0099CC">
                  <a:tint val="66000"/>
                  <a:satMod val="160000"/>
                </a:srgbClr>
              </a:gs>
              <a:gs pos="50000">
                <a:srgbClr val="0099CC">
                  <a:tint val="44500"/>
                  <a:satMod val="160000"/>
                </a:srgbClr>
              </a:gs>
              <a:gs pos="100000">
                <a:srgbClr val="0099CC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ru-RU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«Профессиональные стандарты в эпоху </a:t>
            </a:r>
          </a:p>
          <a:p>
            <a:pPr algn="ctr"/>
            <a:r>
              <a:rPr lang="ru-RU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цифровых  технологий»</a:t>
            </a:r>
            <a:endParaRPr lang="en-US" b="1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Рисунок 9" descr="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2" y="3071810"/>
            <a:ext cx="2714644" cy="1919133"/>
          </a:xfrm>
          <a:prstGeom prst="rect">
            <a:avLst/>
          </a:prstGeom>
        </p:spPr>
      </p:pic>
      <p:sp>
        <p:nvSpPr>
          <p:cNvPr id="11" name="Rectangle 24">
            <a:extLst>
              <a:ext uri="{FF2B5EF4-FFF2-40B4-BE49-F238E27FC236}">
                <a16:creationId xmlns="" xmlns:a16="http://schemas.microsoft.com/office/drawing/2014/main" id="{43A1C5A7-C0E4-4694-BAA4-16241CC2B9FB}"/>
              </a:ext>
            </a:extLst>
          </p:cNvPr>
          <p:cNvSpPr>
            <a:spLocks noChangeArrowheads="1"/>
          </p:cNvSpPr>
          <p:nvPr/>
        </p:nvSpPr>
        <p:spPr bwMode="gray">
          <a:xfrm>
            <a:off x="2714612" y="5072074"/>
            <a:ext cx="6215106" cy="1357322"/>
          </a:xfrm>
          <a:prstGeom prst="rect">
            <a:avLst/>
          </a:prstGeom>
          <a:gradFill flip="none" rotWithShape="1">
            <a:gsLst>
              <a:gs pos="0">
                <a:srgbClr val="66FFFF">
                  <a:tint val="66000"/>
                  <a:satMod val="160000"/>
                </a:srgbClr>
              </a:gs>
              <a:gs pos="50000">
                <a:srgbClr val="66FFFF">
                  <a:tint val="44500"/>
                  <a:satMod val="160000"/>
                </a:srgbClr>
              </a:gs>
              <a:gs pos="100000">
                <a:srgbClr val="66FFFF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ru-RU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Международная научно-практическая </a:t>
            </a:r>
          </a:p>
          <a:p>
            <a:pPr algn="ctr"/>
            <a:r>
              <a:rPr lang="ru-RU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конференция </a:t>
            </a:r>
          </a:p>
          <a:p>
            <a:pPr algn="ctr"/>
            <a:r>
              <a:rPr lang="ru-RU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«Современные ценности дошкольного детства, </a:t>
            </a:r>
          </a:p>
          <a:p>
            <a:pPr algn="ctr"/>
            <a:r>
              <a:rPr lang="ru-RU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мировой и отечественный опыт»</a:t>
            </a:r>
            <a:endParaRPr lang="ru-RU" b="1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3" name="Рисунок 12" descr="Рисунок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642672" y="4429370"/>
            <a:ext cx="1911709" cy="26256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ерзликин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071546"/>
            <a:ext cx="2796648" cy="1976430"/>
          </a:xfrm>
          <a:prstGeom prst="rect">
            <a:avLst/>
          </a:prstGeom>
        </p:spPr>
      </p:pic>
      <p:sp>
        <p:nvSpPr>
          <p:cNvPr id="3" name="Rectangle 24">
            <a:extLst>
              <a:ext uri="{FF2B5EF4-FFF2-40B4-BE49-F238E27FC236}">
                <a16:creationId xmlns="" xmlns:a16="http://schemas.microsoft.com/office/drawing/2014/main" id="{43A1C5A7-C0E4-4694-BAA4-16241CC2B9FB}"/>
              </a:ext>
            </a:extLst>
          </p:cNvPr>
          <p:cNvSpPr>
            <a:spLocks noChangeArrowheads="1"/>
          </p:cNvSpPr>
          <p:nvPr/>
        </p:nvSpPr>
        <p:spPr bwMode="gray">
          <a:xfrm>
            <a:off x="2928894" y="1428736"/>
            <a:ext cx="6215106" cy="1357322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ru-RU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«Человек в будущем. </a:t>
            </a:r>
          </a:p>
          <a:p>
            <a:pPr algn="ctr"/>
            <a:r>
              <a:rPr lang="ru-RU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Новые тренды в системе образования.</a:t>
            </a:r>
          </a:p>
          <a:p>
            <a:pPr algn="ctr"/>
            <a:r>
              <a:rPr lang="ru-RU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Методология и практика»</a:t>
            </a:r>
          </a:p>
          <a:p>
            <a:pPr algn="ctr"/>
            <a:endParaRPr lang="en-US" b="1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Рисунок 3" descr="Рисунок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6954839" y="2689235"/>
            <a:ext cx="1663740" cy="22860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24">
            <a:extLst>
              <a:ext uri="{FF2B5EF4-FFF2-40B4-BE49-F238E27FC236}">
                <a16:creationId xmlns="" xmlns:a16="http://schemas.microsoft.com/office/drawing/2014/main" id="{43A1C5A7-C0E4-4694-BAA4-16241CC2B9FB}"/>
              </a:ext>
            </a:extLst>
          </p:cNvPr>
          <p:cNvSpPr>
            <a:spLocks noChangeArrowheads="1"/>
          </p:cNvSpPr>
          <p:nvPr/>
        </p:nvSpPr>
        <p:spPr bwMode="gray">
          <a:xfrm>
            <a:off x="357158" y="3143248"/>
            <a:ext cx="6215106" cy="135732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ru-RU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«Человек в будущем. </a:t>
            </a:r>
          </a:p>
          <a:p>
            <a:pPr algn="ctr"/>
            <a:r>
              <a:rPr lang="ru-RU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Новые тренды в системе образования.</a:t>
            </a:r>
          </a:p>
          <a:p>
            <a:pPr algn="ctr"/>
            <a:r>
              <a:rPr lang="ru-RU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Методология и практика»</a:t>
            </a:r>
          </a:p>
          <a:p>
            <a:pPr algn="ctr"/>
            <a:endParaRPr lang="en-US" b="1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ctangle 24">
            <a:extLst>
              <a:ext uri="{FF2B5EF4-FFF2-40B4-BE49-F238E27FC236}">
                <a16:creationId xmlns="" xmlns:a16="http://schemas.microsoft.com/office/drawing/2014/main" id="{43A1C5A7-C0E4-4694-BAA4-16241CC2B9FB}"/>
              </a:ext>
            </a:extLst>
          </p:cNvPr>
          <p:cNvSpPr>
            <a:spLocks noChangeArrowheads="1"/>
          </p:cNvSpPr>
          <p:nvPr/>
        </p:nvSpPr>
        <p:spPr bwMode="gray">
          <a:xfrm>
            <a:off x="2786050" y="4929198"/>
            <a:ext cx="6215106" cy="135732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ru-RU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«Развитие исследовательских способностей </a:t>
            </a:r>
          </a:p>
          <a:p>
            <a:pPr algn="ctr"/>
            <a:r>
              <a:rPr lang="ru-RU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детей дошкольного возраста </a:t>
            </a:r>
          </a:p>
          <a:p>
            <a:pPr algn="ctr"/>
            <a:r>
              <a:rPr lang="ru-RU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средствами авторской мультипликации»</a:t>
            </a:r>
            <a:endParaRPr lang="en-US" b="1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Рисунок 5" descr="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520388" y="4194464"/>
            <a:ext cx="2021995" cy="277708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28728" y="0"/>
            <a:ext cx="73581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МЕЖКУРСОВОЕ  ПОВЫШЕНИЕ КВАЛИФИКАЦИИ ПЕДАГОГОВ</a:t>
            </a:r>
            <a:endParaRPr lang="ru-RU" sz="3200" b="1" i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728" y="285728"/>
            <a:ext cx="75724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ДЕЯТЕЛЬНОСТЬ ПЕДАГОГОВ</a:t>
            </a:r>
            <a:endParaRPr lang="ru-RU" sz="3200" b="1" i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3357562"/>
            <a:ext cx="2714644" cy="3357586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Прямоугольник 4"/>
          <p:cNvSpPr/>
          <p:nvPr/>
        </p:nvSpPr>
        <p:spPr>
          <a:xfrm>
            <a:off x="3214678" y="3286124"/>
            <a:ext cx="2725812" cy="3370532"/>
          </a:xfrm>
          <a:prstGeom prst="rect">
            <a:avLst/>
          </a:prstGeom>
          <a:blipFill rotWithShape="0">
            <a:blip r:embed="rId3" cstate="print"/>
            <a:stretch>
              <a:fillRect/>
            </a:stretch>
          </a:blip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Прямоугольник 5"/>
          <p:cNvSpPr/>
          <p:nvPr/>
        </p:nvSpPr>
        <p:spPr>
          <a:xfrm>
            <a:off x="6143636" y="3286124"/>
            <a:ext cx="2803819" cy="3368137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Выноска со стрелкой вниз 6"/>
          <p:cNvSpPr/>
          <p:nvPr/>
        </p:nvSpPr>
        <p:spPr>
          <a:xfrm>
            <a:off x="285720" y="1285860"/>
            <a:ext cx="2643206" cy="2057408"/>
          </a:xfrm>
          <a:prstGeom prst="downArrowCallou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Семинар-практикум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«Изучение основ  комбинаторики в дошкольном возрасте»</a:t>
            </a: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3286116" y="1285860"/>
            <a:ext cx="2643206" cy="2057408"/>
          </a:xfrm>
          <a:prstGeom prst="downArrowCallout">
            <a:avLst/>
          </a:prstGeom>
          <a:gradFill flip="none" rotWithShape="1">
            <a:gsLst>
              <a:gs pos="0">
                <a:srgbClr val="F56C17">
                  <a:tint val="66000"/>
                  <a:satMod val="160000"/>
                </a:srgbClr>
              </a:gs>
              <a:gs pos="50000">
                <a:srgbClr val="F56C17">
                  <a:tint val="44500"/>
                  <a:satMod val="160000"/>
                </a:srgbClr>
              </a:gs>
              <a:gs pos="100000">
                <a:srgbClr val="F56C17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Тренинг «Игры и упражнения на развитие межполушарного взаимодействия» </a:t>
            </a:r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6215074" y="1285860"/>
            <a:ext cx="2643206" cy="2057408"/>
          </a:xfrm>
          <a:prstGeom prst="downArrowCallout">
            <a:avLst/>
          </a:prstGeom>
          <a:gradFill flip="none" rotWithShape="1">
            <a:gsLst>
              <a:gs pos="0">
                <a:srgbClr val="A1F616">
                  <a:tint val="66000"/>
                  <a:satMod val="160000"/>
                </a:srgbClr>
              </a:gs>
              <a:gs pos="50000">
                <a:srgbClr val="A1F616">
                  <a:tint val="44500"/>
                  <a:satMod val="160000"/>
                </a:srgbClr>
              </a:gs>
              <a:gs pos="100000">
                <a:srgbClr val="A1F616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Мастер-класс «Игры и упражнения  для развития логики и комбинаторики»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8" grpId="0" build="p" animBg="1"/>
      <p:bldP spid="9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357166"/>
            <a:ext cx="74295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СЕТЕВОЕ ВЗАИМОДЕЙСТВИЕ</a:t>
            </a:r>
            <a:endParaRPr lang="ru-RU" sz="3200" b="1" i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4">
            <a:extLst>
              <a:ext uri="{FF2B5EF4-FFF2-40B4-BE49-F238E27FC236}">
                <a16:creationId xmlns="" xmlns:a16="http://schemas.microsoft.com/office/drawing/2014/main" id="{43A1C5A7-C0E4-4694-BAA4-16241CC2B9FB}"/>
              </a:ext>
            </a:extLst>
          </p:cNvPr>
          <p:cNvSpPr>
            <a:spLocks noChangeArrowheads="1"/>
          </p:cNvSpPr>
          <p:nvPr/>
        </p:nvSpPr>
        <p:spPr bwMode="gray">
          <a:xfrm>
            <a:off x="2714612" y="1357298"/>
            <a:ext cx="6215106" cy="1357322"/>
          </a:xfrm>
          <a:prstGeom prst="rect">
            <a:avLst/>
          </a:prstGeom>
          <a:gradFill flip="none" rotWithShape="1">
            <a:gsLst>
              <a:gs pos="0">
                <a:srgbClr val="FF99FF">
                  <a:shade val="30000"/>
                  <a:satMod val="115000"/>
                </a:srgbClr>
              </a:gs>
              <a:gs pos="50000">
                <a:srgbClr val="FF99FF">
                  <a:shade val="67500"/>
                  <a:satMod val="115000"/>
                </a:srgbClr>
              </a:gs>
              <a:gs pos="100000">
                <a:srgbClr val="FF99FF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Совещание на тему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«Математическая логика и комбинаторика»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рамках инновационных проектов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«STEM- образование»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«Математическая вертикаль»</a:t>
            </a:r>
            <a:endParaRPr lang="en-US" b="1" i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4" name="Rectangle 24">
            <a:extLst>
              <a:ext uri="{FF2B5EF4-FFF2-40B4-BE49-F238E27FC236}">
                <a16:creationId xmlns="" xmlns:a16="http://schemas.microsoft.com/office/drawing/2014/main" id="{43A1C5A7-C0E4-4694-BAA4-16241CC2B9FB}"/>
              </a:ext>
            </a:extLst>
          </p:cNvPr>
          <p:cNvSpPr>
            <a:spLocks noChangeArrowheads="1"/>
          </p:cNvSpPr>
          <p:nvPr/>
        </p:nvSpPr>
        <p:spPr bwMode="gray">
          <a:xfrm>
            <a:off x="214282" y="5214950"/>
            <a:ext cx="6143668" cy="135732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Семинар-совещание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«Современные образовательные средства освоения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математической реальности в условиях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дошкольной организации»</a:t>
            </a:r>
            <a:endParaRPr lang="en-US" b="1" i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6" name="Рисунок 5" descr="DCo6inmuSe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364" y="2786058"/>
            <a:ext cx="3214710" cy="2214554"/>
          </a:xfrm>
          <a:prstGeom prst="rect">
            <a:avLst/>
          </a:prstGeom>
        </p:spPr>
      </p:pic>
      <p:pic>
        <p:nvPicPr>
          <p:cNvPr id="7" name="Рисунок 6" descr="SSpPbdK1He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88" y="3333725"/>
            <a:ext cx="2428892" cy="3238523"/>
          </a:xfrm>
          <a:prstGeom prst="rect">
            <a:avLst/>
          </a:prstGeom>
        </p:spPr>
      </p:pic>
      <p:pic>
        <p:nvPicPr>
          <p:cNvPr id="8" name="Рисунок 7" descr="2z8GDxupfm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928670"/>
            <a:ext cx="2500330" cy="33329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1562</TotalTime>
  <Words>618</Words>
  <Application>Microsoft Office PowerPoint</Application>
  <PresentationFormat>Экран (4:3)</PresentationFormat>
  <Paragraphs>157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Тема Office</vt:lpstr>
      <vt:lpstr>Специальное оформление</vt:lpstr>
      <vt:lpstr>«Оптимизация математического образования дошкольников в условиях муниципального детского сада»</vt:lpstr>
      <vt:lpstr>ЦЕЛИ ПРОЕКТА</vt:lpstr>
      <vt:lpstr>Слайд 3</vt:lpstr>
      <vt:lpstr>ЭТАПЫ И СРОКИ РЕАЛИЗАЦИИ ПРОЕКТА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ПСИХОЛОГИЧЕСКИЕ ПРИОРИТЕТЫ</vt:lpstr>
      <vt:lpstr>Слайд 18</vt:lpstr>
      <vt:lpstr>Слайд 19</vt:lpstr>
      <vt:lpstr>Слайд 20</vt:lpstr>
      <vt:lpstr>Слайд 21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 презентации</dc:title>
  <dc:creator>Павел</dc:creator>
  <cp:lastModifiedBy>1</cp:lastModifiedBy>
  <cp:revision>149</cp:revision>
  <dcterms:created xsi:type="dcterms:W3CDTF">2009-01-08T12:15:48Z</dcterms:created>
  <dcterms:modified xsi:type="dcterms:W3CDTF">2020-02-13T11:28:26Z</dcterms:modified>
</cp:coreProperties>
</file>